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8" r:id="rId3"/>
    <p:sldId id="259" r:id="rId4"/>
    <p:sldId id="279" r:id="rId5"/>
    <p:sldId id="283" r:id="rId6"/>
    <p:sldId id="280" r:id="rId7"/>
    <p:sldId id="295" r:id="rId8"/>
    <p:sldId id="281" r:id="rId9"/>
    <p:sldId id="282" r:id="rId10"/>
    <p:sldId id="284" r:id="rId11"/>
    <p:sldId id="285" r:id="rId12"/>
    <p:sldId id="260" r:id="rId13"/>
    <p:sldId id="265" r:id="rId14"/>
    <p:sldId id="266" r:id="rId15"/>
    <p:sldId id="287" r:id="rId16"/>
    <p:sldId id="291" r:id="rId17"/>
    <p:sldId id="290" r:id="rId18"/>
    <p:sldId id="289" r:id="rId19"/>
    <p:sldId id="288" r:id="rId20"/>
    <p:sldId id="292" r:id="rId21"/>
    <p:sldId id="293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87297"/>
  </p:normalViewPr>
  <p:slideViewPr>
    <p:cSldViewPr snapToGrid="0">
      <p:cViewPr varScale="1">
        <p:scale>
          <a:sx n="62" d="100"/>
          <a:sy n="62" d="100"/>
        </p:scale>
        <p:origin x="-67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BB0528-F251-BF4F-B385-9E696FE72CCE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24631F7C-0FE0-004A-B867-A8B013C4BDFA}">
      <dgm:prSet phldrT="[文本]"/>
      <dgm:spPr/>
      <dgm:t>
        <a:bodyPr/>
        <a:lstStyle/>
        <a:p>
          <a:r>
            <a:rPr lang="zh-CN" altLang="en-US" dirty="0">
              <a:solidFill>
                <a:schemeClr val="tx2">
                  <a:lumMod val="75000"/>
                </a:schemeClr>
              </a:solidFill>
            </a:rPr>
            <a:t>入门</a:t>
          </a:r>
          <a:endParaRPr lang="zh-CN" altLang="en-US" dirty="0"/>
        </a:p>
      </dgm:t>
    </dgm:pt>
    <dgm:pt modelId="{BEED7511-340B-D848-B960-A0779B65900D}" type="parTrans" cxnId="{F4E6E3CA-D7CB-0846-8E5B-A5515A20B638}">
      <dgm:prSet/>
      <dgm:spPr/>
      <dgm:t>
        <a:bodyPr/>
        <a:lstStyle/>
        <a:p>
          <a:endParaRPr lang="zh-CN" altLang="en-US"/>
        </a:p>
      </dgm:t>
    </dgm:pt>
    <dgm:pt modelId="{8D06F179-E3A9-7A45-8A36-215C3571A7F5}" type="sibTrans" cxnId="{F4E6E3CA-D7CB-0846-8E5B-A5515A20B638}">
      <dgm:prSet/>
      <dgm:spPr/>
      <dgm:t>
        <a:bodyPr/>
        <a:lstStyle/>
        <a:p>
          <a:endParaRPr lang="zh-CN" altLang="en-US"/>
        </a:p>
      </dgm:t>
    </dgm:pt>
    <dgm:pt modelId="{B9175C01-C8D0-3B4C-82A7-5F0AA7634DE5}">
      <dgm:prSet phldrT="[文本]"/>
      <dgm:spPr/>
      <dgm:t>
        <a:bodyPr/>
        <a:lstStyle/>
        <a:p>
          <a:r>
            <a:rPr lang="zh-CN" altLang="en-US" dirty="0">
              <a:solidFill>
                <a:schemeClr val="tx2">
                  <a:lumMod val="75000"/>
                </a:schemeClr>
              </a:solidFill>
            </a:rPr>
            <a:t>进阶</a:t>
          </a:r>
          <a:endParaRPr lang="zh-CN" altLang="en-US" dirty="0"/>
        </a:p>
      </dgm:t>
    </dgm:pt>
    <dgm:pt modelId="{0D7AACEF-FE3A-084B-A5BB-E1DDDAB12921}" type="parTrans" cxnId="{8AC75BAD-CCF1-8649-A341-87292F7DEC25}">
      <dgm:prSet/>
      <dgm:spPr/>
      <dgm:t>
        <a:bodyPr/>
        <a:lstStyle/>
        <a:p>
          <a:endParaRPr lang="zh-CN" altLang="en-US"/>
        </a:p>
      </dgm:t>
    </dgm:pt>
    <dgm:pt modelId="{08CBF256-2CC6-DB4E-9902-6354421B8712}" type="sibTrans" cxnId="{8AC75BAD-CCF1-8649-A341-87292F7DEC25}">
      <dgm:prSet/>
      <dgm:spPr/>
      <dgm:t>
        <a:bodyPr/>
        <a:lstStyle/>
        <a:p>
          <a:endParaRPr lang="zh-CN" altLang="en-US"/>
        </a:p>
      </dgm:t>
    </dgm:pt>
    <dgm:pt modelId="{159C92D9-1DC6-784E-B518-609C2040D29C}">
      <dgm:prSet phldrT="[文本]"/>
      <dgm:spPr/>
      <dgm:t>
        <a:bodyPr/>
        <a:lstStyle/>
        <a:p>
          <a:r>
            <a:rPr lang="zh-CN" altLang="en-US" dirty="0">
              <a:solidFill>
                <a:schemeClr val="tx2">
                  <a:lumMod val="75000"/>
                </a:schemeClr>
              </a:solidFill>
            </a:rPr>
            <a:t>高级</a:t>
          </a:r>
          <a:endParaRPr lang="zh-CN" altLang="en-US" dirty="0"/>
        </a:p>
      </dgm:t>
    </dgm:pt>
    <dgm:pt modelId="{5F4BFFC5-926E-E342-9DA4-243327AF303C}" type="parTrans" cxnId="{FB8169C7-736E-904C-9585-D6DE357F9E5B}">
      <dgm:prSet/>
      <dgm:spPr/>
      <dgm:t>
        <a:bodyPr/>
        <a:lstStyle/>
        <a:p>
          <a:endParaRPr lang="zh-CN" altLang="en-US"/>
        </a:p>
      </dgm:t>
    </dgm:pt>
    <dgm:pt modelId="{A4EB4B99-A1DC-5547-A727-546ECD10B55C}" type="sibTrans" cxnId="{FB8169C7-736E-904C-9585-D6DE357F9E5B}">
      <dgm:prSet/>
      <dgm:spPr/>
      <dgm:t>
        <a:bodyPr/>
        <a:lstStyle/>
        <a:p>
          <a:endParaRPr lang="zh-CN" altLang="en-US"/>
        </a:p>
      </dgm:t>
    </dgm:pt>
    <dgm:pt modelId="{D71926DF-6D90-F54D-92DC-6BB4122B01B9}">
      <dgm:prSet phldrT="[文本]"/>
      <dgm:spPr/>
      <dgm:t>
        <a:bodyPr/>
        <a:lstStyle/>
        <a:p>
          <a:r>
            <a:rPr lang="zh-CN" altLang="en-US" dirty="0">
              <a:solidFill>
                <a:schemeClr val="tx2">
                  <a:lumMod val="75000"/>
                </a:schemeClr>
              </a:solidFill>
            </a:rPr>
            <a:t>搞定基础的应用安全问题</a:t>
          </a:r>
        </a:p>
      </dgm:t>
    </dgm:pt>
    <dgm:pt modelId="{A89FE0E5-3508-2647-9CE0-A674FC0A2E1F}" type="parTrans" cxnId="{AC5DE6EB-5E6E-4045-8F81-E0B13D555140}">
      <dgm:prSet/>
      <dgm:spPr/>
      <dgm:t>
        <a:bodyPr/>
        <a:lstStyle/>
        <a:p>
          <a:endParaRPr lang="zh-CN" altLang="en-US"/>
        </a:p>
      </dgm:t>
    </dgm:pt>
    <dgm:pt modelId="{484879B5-7A74-8645-ADEA-518991A13FF9}" type="sibTrans" cxnId="{AC5DE6EB-5E6E-4045-8F81-E0B13D555140}">
      <dgm:prSet/>
      <dgm:spPr/>
      <dgm:t>
        <a:bodyPr/>
        <a:lstStyle/>
        <a:p>
          <a:endParaRPr lang="zh-CN" altLang="en-US"/>
        </a:p>
      </dgm:t>
    </dgm:pt>
    <dgm:pt modelId="{6C6870CE-D7D4-274A-92D6-C86F4C09E438}">
      <dgm:prSet phldrT="[文本]"/>
      <dgm:spPr/>
      <dgm:t>
        <a:bodyPr/>
        <a:lstStyle/>
        <a:p>
          <a:r>
            <a:rPr lang="zh-CN" altLang="en-US" dirty="0">
              <a:solidFill>
                <a:schemeClr val="tx2">
                  <a:lumMod val="75000"/>
                </a:schemeClr>
              </a:solidFill>
            </a:rPr>
            <a:t>搞定基础的业务安全问题</a:t>
          </a:r>
        </a:p>
      </dgm:t>
    </dgm:pt>
    <dgm:pt modelId="{54CE0026-A108-AF48-A4D1-AF934A07F55D}" type="parTrans" cxnId="{86CBCBCB-2B93-8F49-B412-443A0D909C2F}">
      <dgm:prSet/>
      <dgm:spPr/>
      <dgm:t>
        <a:bodyPr/>
        <a:lstStyle/>
        <a:p>
          <a:endParaRPr lang="zh-CN" altLang="en-US"/>
        </a:p>
      </dgm:t>
    </dgm:pt>
    <dgm:pt modelId="{E27DC0FA-FF18-AC41-ABC3-E3106639D36D}" type="sibTrans" cxnId="{86CBCBCB-2B93-8F49-B412-443A0D909C2F}">
      <dgm:prSet/>
      <dgm:spPr/>
      <dgm:t>
        <a:bodyPr/>
        <a:lstStyle/>
        <a:p>
          <a:endParaRPr lang="zh-CN" altLang="en-US"/>
        </a:p>
      </dgm:t>
    </dgm:pt>
    <dgm:pt modelId="{31B0CBC1-A586-D04F-887E-5F586DE0F184}">
      <dgm:prSet phldrT="[文本]"/>
      <dgm:spPr/>
      <dgm:t>
        <a:bodyPr/>
        <a:lstStyle/>
        <a:p>
          <a:r>
            <a:rPr lang="zh-CN" altLang="en-US" dirty="0">
              <a:solidFill>
                <a:schemeClr val="tx2">
                  <a:lumMod val="75000"/>
                </a:schemeClr>
              </a:solidFill>
            </a:rPr>
            <a:t>持续优化提升</a:t>
          </a:r>
        </a:p>
      </dgm:t>
    </dgm:pt>
    <dgm:pt modelId="{D5CA3709-E9C8-1340-9C25-C13042B35C84}" type="parTrans" cxnId="{9547734B-DAD8-5A4B-A511-C04CAC9E2FEA}">
      <dgm:prSet/>
      <dgm:spPr/>
      <dgm:t>
        <a:bodyPr/>
        <a:lstStyle/>
        <a:p>
          <a:endParaRPr lang="zh-CN" altLang="en-US"/>
        </a:p>
      </dgm:t>
    </dgm:pt>
    <dgm:pt modelId="{7839626B-8CD5-964C-8FB6-A716CFDE6CF3}" type="sibTrans" cxnId="{9547734B-DAD8-5A4B-A511-C04CAC9E2FEA}">
      <dgm:prSet/>
      <dgm:spPr/>
      <dgm:t>
        <a:bodyPr/>
        <a:lstStyle/>
        <a:p>
          <a:endParaRPr lang="zh-CN" altLang="en-US"/>
        </a:p>
      </dgm:t>
    </dgm:pt>
    <dgm:pt modelId="{15E551E6-08D4-B348-B2B7-1FD68881B07B}" type="pres">
      <dgm:prSet presAssocID="{0DBB0528-F251-BF4F-B385-9E696FE72CCE}" presName="arrowDiagram" presStyleCnt="0">
        <dgm:presLayoutVars>
          <dgm:chMax val="5"/>
          <dgm:dir/>
          <dgm:resizeHandles val="exact"/>
        </dgm:presLayoutVars>
      </dgm:prSet>
      <dgm:spPr/>
    </dgm:pt>
    <dgm:pt modelId="{EED46B70-215A-0441-A271-DF110ADAE004}" type="pres">
      <dgm:prSet presAssocID="{0DBB0528-F251-BF4F-B385-9E696FE72CCE}" presName="arrow" presStyleLbl="bgShp" presStyleIdx="0" presStyleCnt="1"/>
      <dgm:spPr/>
    </dgm:pt>
    <dgm:pt modelId="{1F60461E-4215-054F-A15E-A2D5CBFD97BB}" type="pres">
      <dgm:prSet presAssocID="{0DBB0528-F251-BF4F-B385-9E696FE72CCE}" presName="arrowDiagram3" presStyleCnt="0"/>
      <dgm:spPr/>
    </dgm:pt>
    <dgm:pt modelId="{40E4E75F-E505-EC46-915E-0173499AE2C9}" type="pres">
      <dgm:prSet presAssocID="{24631F7C-0FE0-004A-B867-A8B013C4BDFA}" presName="bullet3a" presStyleLbl="node1" presStyleIdx="0" presStyleCnt="3"/>
      <dgm:spPr/>
    </dgm:pt>
    <dgm:pt modelId="{39689E4B-FE75-EE44-81D0-C9328C9303BB}" type="pres">
      <dgm:prSet presAssocID="{24631F7C-0FE0-004A-B867-A8B013C4BDFA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7082D7-99E1-F846-B862-9F02C44776AE}" type="pres">
      <dgm:prSet presAssocID="{B9175C01-C8D0-3B4C-82A7-5F0AA7634DE5}" presName="bullet3b" presStyleLbl="node1" presStyleIdx="1" presStyleCnt="3"/>
      <dgm:spPr/>
    </dgm:pt>
    <dgm:pt modelId="{48EFECBE-DA27-394A-A4BF-783C2ABCB83F}" type="pres">
      <dgm:prSet presAssocID="{B9175C01-C8D0-3B4C-82A7-5F0AA7634DE5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1C1115-BED3-824C-9EDA-B8A95932EC1B}" type="pres">
      <dgm:prSet presAssocID="{159C92D9-1DC6-784E-B518-609C2040D29C}" presName="bullet3c" presStyleLbl="node1" presStyleIdx="2" presStyleCnt="3"/>
      <dgm:spPr/>
    </dgm:pt>
    <dgm:pt modelId="{D3658781-C56E-6943-8568-5E174808BF74}" type="pres">
      <dgm:prSet presAssocID="{159C92D9-1DC6-784E-B518-609C2040D29C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AC75BAD-CCF1-8649-A341-87292F7DEC25}" srcId="{0DBB0528-F251-BF4F-B385-9E696FE72CCE}" destId="{B9175C01-C8D0-3B4C-82A7-5F0AA7634DE5}" srcOrd="1" destOrd="0" parTransId="{0D7AACEF-FE3A-084B-A5BB-E1DDDAB12921}" sibTransId="{08CBF256-2CC6-DB4E-9902-6354421B8712}"/>
    <dgm:cxn modelId="{C5D86DE1-1555-8340-ABE6-4D3D3D1BCE68}" type="presOf" srcId="{D71926DF-6D90-F54D-92DC-6BB4122B01B9}" destId="{39689E4B-FE75-EE44-81D0-C9328C9303BB}" srcOrd="0" destOrd="1" presId="urn:microsoft.com/office/officeart/2005/8/layout/arrow2"/>
    <dgm:cxn modelId="{FB8169C7-736E-904C-9585-D6DE357F9E5B}" srcId="{0DBB0528-F251-BF4F-B385-9E696FE72CCE}" destId="{159C92D9-1DC6-784E-B518-609C2040D29C}" srcOrd="2" destOrd="0" parTransId="{5F4BFFC5-926E-E342-9DA4-243327AF303C}" sibTransId="{A4EB4B99-A1DC-5547-A727-546ECD10B55C}"/>
    <dgm:cxn modelId="{E1A05362-CCC5-314E-96D4-8B22EA40D0AB}" type="presOf" srcId="{24631F7C-0FE0-004A-B867-A8B013C4BDFA}" destId="{39689E4B-FE75-EE44-81D0-C9328C9303BB}" srcOrd="0" destOrd="0" presId="urn:microsoft.com/office/officeart/2005/8/layout/arrow2"/>
    <dgm:cxn modelId="{AC5DE6EB-5E6E-4045-8F81-E0B13D555140}" srcId="{24631F7C-0FE0-004A-B867-A8B013C4BDFA}" destId="{D71926DF-6D90-F54D-92DC-6BB4122B01B9}" srcOrd="0" destOrd="0" parTransId="{A89FE0E5-3508-2647-9CE0-A674FC0A2E1F}" sibTransId="{484879B5-7A74-8645-ADEA-518991A13FF9}"/>
    <dgm:cxn modelId="{C109CDC6-68DA-C04E-81BD-9CCB81A4380A}" type="presOf" srcId="{159C92D9-1DC6-784E-B518-609C2040D29C}" destId="{D3658781-C56E-6943-8568-5E174808BF74}" srcOrd="0" destOrd="0" presId="urn:microsoft.com/office/officeart/2005/8/layout/arrow2"/>
    <dgm:cxn modelId="{F4E6E3CA-D7CB-0846-8E5B-A5515A20B638}" srcId="{0DBB0528-F251-BF4F-B385-9E696FE72CCE}" destId="{24631F7C-0FE0-004A-B867-A8B013C4BDFA}" srcOrd="0" destOrd="0" parTransId="{BEED7511-340B-D848-B960-A0779B65900D}" sibTransId="{8D06F179-E3A9-7A45-8A36-215C3571A7F5}"/>
    <dgm:cxn modelId="{86CBCBCB-2B93-8F49-B412-443A0D909C2F}" srcId="{B9175C01-C8D0-3B4C-82A7-5F0AA7634DE5}" destId="{6C6870CE-D7D4-274A-92D6-C86F4C09E438}" srcOrd="0" destOrd="0" parTransId="{54CE0026-A108-AF48-A4D1-AF934A07F55D}" sibTransId="{E27DC0FA-FF18-AC41-ABC3-E3106639D36D}"/>
    <dgm:cxn modelId="{40DD06E4-5860-7C4F-9424-CACB96ACA9D9}" type="presOf" srcId="{6C6870CE-D7D4-274A-92D6-C86F4C09E438}" destId="{48EFECBE-DA27-394A-A4BF-783C2ABCB83F}" srcOrd="0" destOrd="1" presId="urn:microsoft.com/office/officeart/2005/8/layout/arrow2"/>
    <dgm:cxn modelId="{9547734B-DAD8-5A4B-A511-C04CAC9E2FEA}" srcId="{159C92D9-1DC6-784E-B518-609C2040D29C}" destId="{31B0CBC1-A586-D04F-887E-5F586DE0F184}" srcOrd="0" destOrd="0" parTransId="{D5CA3709-E9C8-1340-9C25-C13042B35C84}" sibTransId="{7839626B-8CD5-964C-8FB6-A716CFDE6CF3}"/>
    <dgm:cxn modelId="{4E1442CF-2AE5-3C48-BB7F-D9232DC86EB3}" type="presOf" srcId="{B9175C01-C8D0-3B4C-82A7-5F0AA7634DE5}" destId="{48EFECBE-DA27-394A-A4BF-783C2ABCB83F}" srcOrd="0" destOrd="0" presId="urn:microsoft.com/office/officeart/2005/8/layout/arrow2"/>
    <dgm:cxn modelId="{C8B9D400-3F7C-8943-8221-BFB96720F47F}" type="presOf" srcId="{0DBB0528-F251-BF4F-B385-9E696FE72CCE}" destId="{15E551E6-08D4-B348-B2B7-1FD68881B07B}" srcOrd="0" destOrd="0" presId="urn:microsoft.com/office/officeart/2005/8/layout/arrow2"/>
    <dgm:cxn modelId="{FA1A19D6-0092-A346-A1A4-5C864CF20CE8}" type="presOf" srcId="{31B0CBC1-A586-D04F-887E-5F586DE0F184}" destId="{D3658781-C56E-6943-8568-5E174808BF74}" srcOrd="0" destOrd="1" presId="urn:microsoft.com/office/officeart/2005/8/layout/arrow2"/>
    <dgm:cxn modelId="{502316B2-4735-3440-986F-8DFB574A48DF}" type="presParOf" srcId="{15E551E6-08D4-B348-B2B7-1FD68881B07B}" destId="{EED46B70-215A-0441-A271-DF110ADAE004}" srcOrd="0" destOrd="0" presId="urn:microsoft.com/office/officeart/2005/8/layout/arrow2"/>
    <dgm:cxn modelId="{25895874-29F7-8941-92D1-CA6B8C14423A}" type="presParOf" srcId="{15E551E6-08D4-B348-B2B7-1FD68881B07B}" destId="{1F60461E-4215-054F-A15E-A2D5CBFD97BB}" srcOrd="1" destOrd="0" presId="urn:microsoft.com/office/officeart/2005/8/layout/arrow2"/>
    <dgm:cxn modelId="{F752A677-09AA-DE46-861E-607617DEC220}" type="presParOf" srcId="{1F60461E-4215-054F-A15E-A2D5CBFD97BB}" destId="{40E4E75F-E505-EC46-915E-0173499AE2C9}" srcOrd="0" destOrd="0" presId="urn:microsoft.com/office/officeart/2005/8/layout/arrow2"/>
    <dgm:cxn modelId="{804CF5A5-CAA2-2E45-81BB-95F43809C8F4}" type="presParOf" srcId="{1F60461E-4215-054F-A15E-A2D5CBFD97BB}" destId="{39689E4B-FE75-EE44-81D0-C9328C9303BB}" srcOrd="1" destOrd="0" presId="urn:microsoft.com/office/officeart/2005/8/layout/arrow2"/>
    <dgm:cxn modelId="{33DE2BFC-0B94-7E44-9098-D64A0E15BB62}" type="presParOf" srcId="{1F60461E-4215-054F-A15E-A2D5CBFD97BB}" destId="{407082D7-99E1-F846-B862-9F02C44776AE}" srcOrd="2" destOrd="0" presId="urn:microsoft.com/office/officeart/2005/8/layout/arrow2"/>
    <dgm:cxn modelId="{989EB26C-3446-C14F-8988-00491F00A55E}" type="presParOf" srcId="{1F60461E-4215-054F-A15E-A2D5CBFD97BB}" destId="{48EFECBE-DA27-394A-A4BF-783C2ABCB83F}" srcOrd="3" destOrd="0" presId="urn:microsoft.com/office/officeart/2005/8/layout/arrow2"/>
    <dgm:cxn modelId="{77F41DF0-FAAA-E643-A217-FD57BC26A469}" type="presParOf" srcId="{1F60461E-4215-054F-A15E-A2D5CBFD97BB}" destId="{6A1C1115-BED3-824C-9EDA-B8A95932EC1B}" srcOrd="4" destOrd="0" presId="urn:microsoft.com/office/officeart/2005/8/layout/arrow2"/>
    <dgm:cxn modelId="{41EE3AFA-D8A0-8846-A060-30D39269C2EB}" type="presParOf" srcId="{1F60461E-4215-054F-A15E-A2D5CBFD97BB}" destId="{D3658781-C56E-6943-8568-5E174808BF74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46B70-215A-0441-A271-DF110ADAE004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E4E75F-E505-EC46-915E-0173499AE2C9}">
      <dsp:nvSpPr>
        <dsp:cNvPr id="0" name=""/>
        <dsp:cNvSpPr/>
      </dsp:nvSpPr>
      <dsp:spPr>
        <a:xfrm>
          <a:off x="1032256" y="3675549"/>
          <a:ext cx="211328" cy="21132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689E4B-FE75-EE44-81D0-C9328C9303BB}">
      <dsp:nvSpPr>
        <dsp:cNvPr id="0" name=""/>
        <dsp:cNvSpPr/>
      </dsp:nvSpPr>
      <dsp:spPr>
        <a:xfrm>
          <a:off x="1137920" y="3781213"/>
          <a:ext cx="1893824" cy="1468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8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2">
                  <a:lumMod val="75000"/>
                </a:schemeClr>
              </a:solidFill>
            </a:rPr>
            <a:t>入门</a:t>
          </a:r>
          <a:endParaRPr lang="zh-CN" alt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>
              <a:solidFill>
                <a:schemeClr val="tx2">
                  <a:lumMod val="75000"/>
                </a:schemeClr>
              </a:solidFill>
            </a:rPr>
            <a:t>搞定基础的应用安全问题</a:t>
          </a:r>
        </a:p>
      </dsp:txBody>
      <dsp:txXfrm>
        <a:off x="1137920" y="3781213"/>
        <a:ext cx="1893824" cy="1468120"/>
      </dsp:txXfrm>
    </dsp:sp>
    <dsp:sp modelId="{407082D7-99E1-F846-B862-9F02C44776AE}">
      <dsp:nvSpPr>
        <dsp:cNvPr id="0" name=""/>
        <dsp:cNvSpPr/>
      </dsp:nvSpPr>
      <dsp:spPr>
        <a:xfrm>
          <a:off x="2897632" y="2294805"/>
          <a:ext cx="382016" cy="38201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EFECBE-DA27-394A-A4BF-783C2ABCB83F}">
      <dsp:nvSpPr>
        <dsp:cNvPr id="0" name=""/>
        <dsp:cNvSpPr/>
      </dsp:nvSpPr>
      <dsp:spPr>
        <a:xfrm>
          <a:off x="3088640" y="2485813"/>
          <a:ext cx="1950720" cy="276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2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2">
                  <a:lumMod val="75000"/>
                </a:schemeClr>
              </a:solidFill>
            </a:rPr>
            <a:t>进阶</a:t>
          </a:r>
          <a:endParaRPr lang="zh-CN" alt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>
              <a:solidFill>
                <a:schemeClr val="tx2">
                  <a:lumMod val="75000"/>
                </a:schemeClr>
              </a:solidFill>
            </a:rPr>
            <a:t>搞定基础的业务安全问题</a:t>
          </a:r>
        </a:p>
      </dsp:txBody>
      <dsp:txXfrm>
        <a:off x="3088640" y="2485813"/>
        <a:ext cx="1950720" cy="2763519"/>
      </dsp:txXfrm>
    </dsp:sp>
    <dsp:sp modelId="{6A1C1115-BED3-824C-9EDA-B8A95932EC1B}">
      <dsp:nvSpPr>
        <dsp:cNvPr id="0" name=""/>
        <dsp:cNvSpPr/>
      </dsp:nvSpPr>
      <dsp:spPr>
        <a:xfrm>
          <a:off x="5140960" y="1454573"/>
          <a:ext cx="528320" cy="5283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658781-C56E-6943-8568-5E174808BF74}">
      <dsp:nvSpPr>
        <dsp:cNvPr id="0" name=""/>
        <dsp:cNvSpPr/>
      </dsp:nvSpPr>
      <dsp:spPr>
        <a:xfrm>
          <a:off x="5405120" y="1718733"/>
          <a:ext cx="1950720" cy="353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946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2">
                  <a:lumMod val="75000"/>
                </a:schemeClr>
              </a:solidFill>
            </a:rPr>
            <a:t>高级</a:t>
          </a:r>
          <a:endParaRPr lang="zh-CN" alt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>
              <a:solidFill>
                <a:schemeClr val="tx2">
                  <a:lumMod val="75000"/>
                </a:schemeClr>
              </a:solidFill>
            </a:rPr>
            <a:t>持续优化提升</a:t>
          </a:r>
        </a:p>
      </dsp:txBody>
      <dsp:txXfrm>
        <a:off x="5405120" y="1718733"/>
        <a:ext cx="1950720" cy="3530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EAC9B-10CB-3041-AD7C-0A56936B9C02}" type="datetimeFigureOut">
              <a:rPr kumimoji="1" lang="zh-CN" altLang="en-US" smtClean="0"/>
              <a:t>2018/12/9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0DBD6-5B13-CD45-A1A4-A05261A0AB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53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076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025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9836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040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91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4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115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599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47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98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5451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05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344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38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807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284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DBD6-5B13-CD45-A1A4-A05261A0ABD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713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3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13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4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7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067050" y="0"/>
            <a:ext cx="91249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4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矩形 10"/>
            <p:cNvSpPr/>
            <p:nvPr/>
          </p:nvSpPr>
          <p:spPr>
            <a:xfrm>
              <a:off x="3067050" y="0"/>
              <a:ext cx="91249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手动输入 11"/>
            <p:cNvSpPr/>
            <p:nvPr/>
          </p:nvSpPr>
          <p:spPr>
            <a:xfrm>
              <a:off x="0" y="0"/>
              <a:ext cx="3067050" cy="685800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88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手动输入 12"/>
          <p:cNvSpPr/>
          <p:nvPr userDrawn="1"/>
        </p:nvSpPr>
        <p:spPr>
          <a:xfrm rot="5400000" flipH="1">
            <a:off x="-361950" y="1047750"/>
            <a:ext cx="6858000" cy="4762500"/>
          </a:xfrm>
          <a:prstGeom prst="flowChartManualInpu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手动输入 13"/>
          <p:cNvSpPr/>
          <p:nvPr userDrawn="1"/>
        </p:nvSpPr>
        <p:spPr>
          <a:xfrm rot="5400000" flipH="1">
            <a:off x="-1047750" y="1047750"/>
            <a:ext cx="6858000" cy="4762500"/>
          </a:xfrm>
          <a:prstGeom prst="flowChartManualInpu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手动输入 14"/>
          <p:cNvSpPr/>
          <p:nvPr userDrawn="1"/>
        </p:nvSpPr>
        <p:spPr>
          <a:xfrm rot="5400000" flipH="1">
            <a:off x="-1333500" y="1047750"/>
            <a:ext cx="6858000" cy="476250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68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0" y="-1"/>
            <a:ext cx="12192000" cy="6858000"/>
          </a:xfrm>
          <a:prstGeom prst="parallelogram">
            <a:avLst>
              <a:gd name="adj" fmla="val 53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63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887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406122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2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47D9-FEE4-4881-B706-9575ADABFECF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B09EC-0F5A-4ED1-9D27-B6EB06E67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8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255880" y="2412421"/>
            <a:ext cx="0" cy="17972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441032" y="2631777"/>
            <a:ext cx="77363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ea typeface="微软雅黑" panose="020B0503020204020204" pitchFamily="34" charset="-122"/>
              </a:rPr>
              <a:t>打造互联网企业全能型</a:t>
            </a:r>
            <a:r>
              <a:rPr kumimoji="1" lang="en-US" altLang="zh-CN" sz="4800" b="1" dirty="0">
                <a:solidFill>
                  <a:schemeClr val="bg1"/>
                </a:solidFill>
                <a:ea typeface="微软雅黑" panose="020B0503020204020204" pitchFamily="34" charset="-122"/>
              </a:rPr>
              <a:t>WAF</a:t>
            </a:r>
            <a:endParaRPr kumimoji="1" lang="zh-CN" altLang="en-US" sz="48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1034" y="3706764"/>
            <a:ext cx="1390116" cy="307773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</a:rPr>
              <a:t>分享人：</a:t>
            </a:r>
            <a:r>
              <a:rPr kumimoji="1" lang="en-US" altLang="zh-CN" sz="1400" dirty="0">
                <a:solidFill>
                  <a:schemeClr val="bg1"/>
                </a:solidFill>
              </a:rPr>
              <a:t>Drizzle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35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62600" y="1828800"/>
            <a:ext cx="4457700" cy="3238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324100" y="1828800"/>
            <a:ext cx="3238500" cy="3238500"/>
          </a:xfrm>
          <a:prstGeom prst="rect">
            <a:avLst/>
          </a:prstGeom>
          <a:noFill/>
          <a:ln w="127000">
            <a:solidFill>
              <a:schemeClr val="bg1">
                <a:lumMod val="8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14600" y="192405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0x2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2187" y="2095500"/>
            <a:ext cx="3438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为什么不能简单一点？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172200" y="2790319"/>
            <a:ext cx="33004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72200" y="2946975"/>
            <a:ext cx="3494314" cy="308979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简单是终极的复杂</a:t>
            </a:r>
            <a:endParaRPr kumimoji="1"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5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手动输入 3"/>
          <p:cNvSpPr/>
          <p:nvPr/>
        </p:nvSpPr>
        <p:spPr>
          <a:xfrm rot="5400000" flipH="1">
            <a:off x="-361950" y="1047750"/>
            <a:ext cx="6858000" cy="4762500"/>
          </a:xfrm>
          <a:prstGeom prst="flowChartManualInpu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手动输入 1"/>
          <p:cNvSpPr/>
          <p:nvPr/>
        </p:nvSpPr>
        <p:spPr>
          <a:xfrm rot="5400000" flipH="1">
            <a:off x="-1047750" y="1047750"/>
            <a:ext cx="6858000" cy="4762500"/>
          </a:xfrm>
          <a:prstGeom prst="flowChartManualInpu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流程图: 手动输入 2"/>
          <p:cNvSpPr/>
          <p:nvPr/>
        </p:nvSpPr>
        <p:spPr>
          <a:xfrm rot="5400000" flipH="1">
            <a:off x="-1333500" y="1047750"/>
            <a:ext cx="6858000" cy="476250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9487" y="475731"/>
            <a:ext cx="6068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我们为什么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WAF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为切入点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341010" y="1476005"/>
            <a:ext cx="4005163" cy="1875206"/>
            <a:chOff x="618644" y="1385817"/>
            <a:chExt cx="4005163" cy="1875206"/>
          </a:xfrm>
        </p:grpSpPr>
        <p:sp>
          <p:nvSpPr>
            <p:cNvPr id="6" name="文本框 5"/>
            <p:cNvSpPr txBox="1"/>
            <p:nvPr/>
          </p:nvSpPr>
          <p:spPr>
            <a:xfrm>
              <a:off x="618644" y="1385817"/>
              <a:ext cx="40051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2">
                      <a:lumMod val="75000"/>
                    </a:schemeClr>
                  </a:solidFill>
                </a:rPr>
                <a:t>流量入口</a:t>
              </a:r>
              <a:endParaRPr lang="zh-CN" altLang="en-US" sz="28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88730" y="2216814"/>
              <a:ext cx="3048000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618644" y="2328476"/>
              <a:ext cx="3494314" cy="932547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WAF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身为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层防护系统，处在应用和业务接入的重要位置，卡位很好，对应用和业务有天然亲和力</a:t>
              </a:r>
              <a:endParaRPr kumimoji="1"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</p:grpSp>
      <p:grpSp>
        <p:nvGrpSpPr>
          <p:cNvPr id="75" name="组 74"/>
          <p:cNvGrpSpPr/>
          <p:nvPr/>
        </p:nvGrpSpPr>
        <p:grpSpPr>
          <a:xfrm>
            <a:off x="279487" y="4045192"/>
            <a:ext cx="4005163" cy="2435359"/>
            <a:chOff x="618644" y="1385817"/>
            <a:chExt cx="4005163" cy="2435359"/>
          </a:xfrm>
        </p:grpSpPr>
        <p:sp>
          <p:nvSpPr>
            <p:cNvPr id="76" name="文本框 75"/>
            <p:cNvSpPr txBox="1"/>
            <p:nvPr/>
          </p:nvSpPr>
          <p:spPr>
            <a:xfrm>
              <a:off x="618644" y="1385817"/>
              <a:ext cx="40051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2">
                      <a:lumMod val="75000"/>
                    </a:schemeClr>
                  </a:solidFill>
                </a:rPr>
                <a:t>技术场景</a:t>
              </a:r>
              <a:endParaRPr lang="zh-CN" altLang="en-US" sz="28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77" name="直接连接符 7"/>
            <p:cNvCxnSpPr/>
            <p:nvPr/>
          </p:nvCxnSpPr>
          <p:spPr>
            <a:xfrm>
              <a:off x="688730" y="2216814"/>
              <a:ext cx="3048000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/>
          </p:nvSpPr>
          <p:spPr>
            <a:xfrm>
              <a:off x="618644" y="2328476"/>
              <a:ext cx="3494314" cy="1492700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互联网应用接入层的流行技术栈：</a:t>
              </a:r>
              <a:r>
                <a:rPr kumimoji="1" lang="en-US" altLang="zh-CN" sz="14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Nginx/ </a:t>
              </a:r>
              <a:r>
                <a:rPr kumimoji="1" lang="en-US" altLang="zh-CN" sz="1400" dirty="0" err="1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Tengine</a:t>
              </a:r>
              <a:r>
                <a:rPr kumimoji="1" lang="en-US" altLang="zh-CN" sz="14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/</a:t>
              </a:r>
              <a:r>
                <a:rPr kumimoji="1" lang="en-US" altLang="zh-CN" sz="1400" dirty="0" err="1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Openresty</a:t>
              </a:r>
              <a:r>
                <a:rPr kumimoji="1"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的广泛运用，可以快速构建分布式架构，配合</a:t>
              </a:r>
              <a:r>
                <a:rPr kumimoji="1" lang="en-US" altLang="zh-CN" sz="1400" dirty="0" err="1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lua</a:t>
              </a:r>
              <a:r>
                <a:rPr kumimoji="1"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的灵活性</a:t>
              </a:r>
              <a:r>
                <a:rPr kumimoji="1" lang="en-US" altLang="zh-CN" sz="14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+</a:t>
              </a:r>
              <a:r>
                <a:rPr kumimoji="1" lang="en-US" altLang="zh-CN" sz="1400" dirty="0" err="1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luajit</a:t>
              </a:r>
              <a:r>
                <a:rPr kumimoji="1"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引擎的高效性，可以构造强大的接入层应用程序</a:t>
              </a:r>
              <a:endParaRPr kumimoji="1"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</p:grpSp>
      <p:grpSp>
        <p:nvGrpSpPr>
          <p:cNvPr id="88" name="组 87"/>
          <p:cNvGrpSpPr/>
          <p:nvPr/>
        </p:nvGrpSpPr>
        <p:grpSpPr>
          <a:xfrm>
            <a:off x="6134100" y="3025761"/>
            <a:ext cx="4603702" cy="2428363"/>
            <a:chOff x="6348094" y="2447826"/>
            <a:chExt cx="4603702" cy="2428363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3657" y="4217179"/>
              <a:ext cx="3571119" cy="659010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8094" y="3336953"/>
              <a:ext cx="2233198" cy="679669"/>
            </a:xfrm>
            <a:prstGeom prst="rect">
              <a:avLst/>
            </a:prstGeom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8819" y="3351211"/>
              <a:ext cx="2032977" cy="607993"/>
            </a:xfrm>
            <a:prstGeom prst="rect">
              <a:avLst/>
            </a:prstGeom>
          </p:spPr>
        </p:pic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64693" y="2447826"/>
              <a:ext cx="2362200" cy="645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4651376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80692" y="0"/>
            <a:ext cx="84113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34080" y="2903308"/>
            <a:ext cx="870857" cy="870857"/>
            <a:chOff x="1248229" y="2423888"/>
            <a:chExt cx="870857" cy="870857"/>
          </a:xfrm>
        </p:grpSpPr>
        <p:sp>
          <p:nvSpPr>
            <p:cNvPr id="4" name="椭圆 3"/>
            <p:cNvSpPr/>
            <p:nvPr/>
          </p:nvSpPr>
          <p:spPr>
            <a:xfrm>
              <a:off x="1248229" y="2423888"/>
              <a:ext cx="870857" cy="87085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 19"/>
            <p:cNvGrpSpPr/>
            <p:nvPr/>
          </p:nvGrpSpPr>
          <p:grpSpPr>
            <a:xfrm>
              <a:off x="1462767" y="2611439"/>
              <a:ext cx="424089" cy="566737"/>
              <a:chOff x="3910013" y="1676400"/>
              <a:chExt cx="349250" cy="466725"/>
            </a:xfrm>
            <a:solidFill>
              <a:schemeClr val="bg1"/>
            </a:solidFill>
          </p:grpSpPr>
          <p:sp>
            <p:nvSpPr>
              <p:cNvPr id="11" name="Freeform 139"/>
              <p:cNvSpPr>
                <a:spLocks noEditPoints="1"/>
              </p:cNvSpPr>
              <p:nvPr/>
            </p:nvSpPr>
            <p:spPr bwMode="auto">
              <a:xfrm>
                <a:off x="3910013" y="1676400"/>
                <a:ext cx="349250" cy="466725"/>
              </a:xfrm>
              <a:custGeom>
                <a:avLst/>
                <a:gdLst/>
                <a:ahLst/>
                <a:cxnLst>
                  <a:cxn ang="0">
                    <a:pos x="110" y="294"/>
                  </a:cxn>
                  <a:cxn ang="0">
                    <a:pos x="96" y="288"/>
                  </a:cxn>
                  <a:cxn ang="0">
                    <a:pos x="76" y="266"/>
                  </a:cxn>
                  <a:cxn ang="0">
                    <a:pos x="44" y="226"/>
                  </a:cxn>
                  <a:cxn ang="0">
                    <a:pos x="14" y="172"/>
                  </a:cxn>
                  <a:cxn ang="0">
                    <a:pos x="4" y="142"/>
                  </a:cxn>
                  <a:cxn ang="0">
                    <a:pos x="0" y="114"/>
                  </a:cxn>
                  <a:cxn ang="0">
                    <a:pos x="0" y="100"/>
                  </a:cxn>
                  <a:cxn ang="0">
                    <a:pos x="6" y="74"/>
                  </a:cxn>
                  <a:cxn ang="0">
                    <a:pos x="14" y="52"/>
                  </a:cxn>
                  <a:cxn ang="0">
                    <a:pos x="28" y="32"/>
                  </a:cxn>
                  <a:cxn ang="0">
                    <a:pos x="36" y="24"/>
                  </a:cxn>
                  <a:cxn ang="0">
                    <a:pos x="70" y="6"/>
                  </a:cxn>
                  <a:cxn ang="0">
                    <a:pos x="110" y="0"/>
                  </a:cxn>
                  <a:cxn ang="0">
                    <a:pos x="132" y="0"/>
                  </a:cxn>
                  <a:cxn ang="0">
                    <a:pos x="168" y="14"/>
                  </a:cxn>
                  <a:cxn ang="0">
                    <a:pos x="184" y="24"/>
                  </a:cxn>
                  <a:cxn ang="0">
                    <a:pos x="200" y="42"/>
                  </a:cxn>
                  <a:cxn ang="0">
                    <a:pos x="212" y="62"/>
                  </a:cxn>
                  <a:cxn ang="0">
                    <a:pos x="218" y="86"/>
                  </a:cxn>
                  <a:cxn ang="0">
                    <a:pos x="220" y="114"/>
                  </a:cxn>
                  <a:cxn ang="0">
                    <a:pos x="220" y="128"/>
                  </a:cxn>
                  <a:cxn ang="0">
                    <a:pos x="212" y="158"/>
                  </a:cxn>
                  <a:cxn ang="0">
                    <a:pos x="192" y="200"/>
                  </a:cxn>
                  <a:cxn ang="0">
                    <a:pos x="160" y="248"/>
                  </a:cxn>
                  <a:cxn ang="0">
                    <a:pos x="126" y="288"/>
                  </a:cxn>
                  <a:cxn ang="0">
                    <a:pos x="118" y="292"/>
                  </a:cxn>
                  <a:cxn ang="0">
                    <a:pos x="110" y="294"/>
                  </a:cxn>
                  <a:cxn ang="0">
                    <a:pos x="110" y="16"/>
                  </a:cxn>
                  <a:cxn ang="0">
                    <a:pos x="86" y="18"/>
                  </a:cxn>
                  <a:cxn ang="0">
                    <a:pos x="66" y="24"/>
                  </a:cxn>
                  <a:cxn ang="0">
                    <a:pos x="38" y="48"/>
                  </a:cxn>
                  <a:cxn ang="0">
                    <a:pos x="22" y="80"/>
                  </a:cxn>
                  <a:cxn ang="0">
                    <a:pos x="16" y="114"/>
                  </a:cxn>
                  <a:cxn ang="0">
                    <a:pos x="18" y="126"/>
                  </a:cxn>
                  <a:cxn ang="0">
                    <a:pos x="24" y="154"/>
                  </a:cxn>
                  <a:cxn ang="0">
                    <a:pos x="42" y="194"/>
                  </a:cxn>
                  <a:cxn ang="0">
                    <a:pos x="74" y="238"/>
                  </a:cxn>
                  <a:cxn ang="0">
                    <a:pos x="106" y="276"/>
                  </a:cxn>
                  <a:cxn ang="0">
                    <a:pos x="110" y="278"/>
                  </a:cxn>
                  <a:cxn ang="0">
                    <a:pos x="114" y="276"/>
                  </a:cxn>
                  <a:cxn ang="0">
                    <a:pos x="146" y="238"/>
                  </a:cxn>
                  <a:cxn ang="0">
                    <a:pos x="178" y="194"/>
                  </a:cxn>
                  <a:cxn ang="0">
                    <a:pos x="196" y="154"/>
                  </a:cxn>
                  <a:cxn ang="0">
                    <a:pos x="204" y="126"/>
                  </a:cxn>
                  <a:cxn ang="0">
                    <a:pos x="204" y="114"/>
                  </a:cxn>
                  <a:cxn ang="0">
                    <a:pos x="200" y="80"/>
                  </a:cxn>
                  <a:cxn ang="0">
                    <a:pos x="184" y="48"/>
                  </a:cxn>
                  <a:cxn ang="0">
                    <a:pos x="154" y="24"/>
                  </a:cxn>
                  <a:cxn ang="0">
                    <a:pos x="134" y="18"/>
                  </a:cxn>
                  <a:cxn ang="0">
                    <a:pos x="110" y="16"/>
                  </a:cxn>
                </a:cxnLst>
                <a:rect l="0" t="0" r="r" b="b"/>
                <a:pathLst>
                  <a:path w="220" h="294">
                    <a:moveTo>
                      <a:pt x="110" y="294"/>
                    </a:moveTo>
                    <a:lnTo>
                      <a:pt x="110" y="294"/>
                    </a:lnTo>
                    <a:lnTo>
                      <a:pt x="102" y="292"/>
                    </a:lnTo>
                    <a:lnTo>
                      <a:pt x="96" y="288"/>
                    </a:lnTo>
                    <a:lnTo>
                      <a:pt x="96" y="288"/>
                    </a:lnTo>
                    <a:lnTo>
                      <a:pt x="76" y="266"/>
                    </a:lnTo>
                    <a:lnTo>
                      <a:pt x="60" y="248"/>
                    </a:lnTo>
                    <a:lnTo>
                      <a:pt x="44" y="226"/>
                    </a:lnTo>
                    <a:lnTo>
                      <a:pt x="28" y="200"/>
                    </a:lnTo>
                    <a:lnTo>
                      <a:pt x="14" y="172"/>
                    </a:lnTo>
                    <a:lnTo>
                      <a:pt x="8" y="158"/>
                    </a:lnTo>
                    <a:lnTo>
                      <a:pt x="4" y="142"/>
                    </a:lnTo>
                    <a:lnTo>
                      <a:pt x="2" y="128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0" y="100"/>
                    </a:lnTo>
                    <a:lnTo>
                      <a:pt x="2" y="86"/>
                    </a:lnTo>
                    <a:lnTo>
                      <a:pt x="6" y="74"/>
                    </a:lnTo>
                    <a:lnTo>
                      <a:pt x="10" y="62"/>
                    </a:lnTo>
                    <a:lnTo>
                      <a:pt x="14" y="52"/>
                    </a:lnTo>
                    <a:lnTo>
                      <a:pt x="20" y="42"/>
                    </a:lnTo>
                    <a:lnTo>
                      <a:pt x="28" y="32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52" y="14"/>
                    </a:lnTo>
                    <a:lnTo>
                      <a:pt x="70" y="6"/>
                    </a:lnTo>
                    <a:lnTo>
                      <a:pt x="90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32" y="0"/>
                    </a:lnTo>
                    <a:lnTo>
                      <a:pt x="150" y="6"/>
                    </a:lnTo>
                    <a:lnTo>
                      <a:pt x="168" y="14"/>
                    </a:lnTo>
                    <a:lnTo>
                      <a:pt x="184" y="24"/>
                    </a:lnTo>
                    <a:lnTo>
                      <a:pt x="184" y="24"/>
                    </a:lnTo>
                    <a:lnTo>
                      <a:pt x="192" y="32"/>
                    </a:lnTo>
                    <a:lnTo>
                      <a:pt x="200" y="42"/>
                    </a:lnTo>
                    <a:lnTo>
                      <a:pt x="206" y="52"/>
                    </a:lnTo>
                    <a:lnTo>
                      <a:pt x="212" y="62"/>
                    </a:lnTo>
                    <a:lnTo>
                      <a:pt x="216" y="74"/>
                    </a:lnTo>
                    <a:lnTo>
                      <a:pt x="218" y="86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114"/>
                    </a:lnTo>
                    <a:lnTo>
                      <a:pt x="220" y="128"/>
                    </a:lnTo>
                    <a:lnTo>
                      <a:pt x="216" y="142"/>
                    </a:lnTo>
                    <a:lnTo>
                      <a:pt x="212" y="158"/>
                    </a:lnTo>
                    <a:lnTo>
                      <a:pt x="206" y="172"/>
                    </a:lnTo>
                    <a:lnTo>
                      <a:pt x="192" y="200"/>
                    </a:lnTo>
                    <a:lnTo>
                      <a:pt x="176" y="226"/>
                    </a:lnTo>
                    <a:lnTo>
                      <a:pt x="160" y="248"/>
                    </a:lnTo>
                    <a:lnTo>
                      <a:pt x="144" y="266"/>
                    </a:lnTo>
                    <a:lnTo>
                      <a:pt x="126" y="288"/>
                    </a:lnTo>
                    <a:lnTo>
                      <a:pt x="126" y="288"/>
                    </a:lnTo>
                    <a:lnTo>
                      <a:pt x="118" y="292"/>
                    </a:lnTo>
                    <a:lnTo>
                      <a:pt x="110" y="294"/>
                    </a:lnTo>
                    <a:lnTo>
                      <a:pt x="110" y="294"/>
                    </a:lnTo>
                    <a:close/>
                    <a:moveTo>
                      <a:pt x="110" y="16"/>
                    </a:moveTo>
                    <a:lnTo>
                      <a:pt x="110" y="16"/>
                    </a:lnTo>
                    <a:lnTo>
                      <a:pt x="98" y="16"/>
                    </a:lnTo>
                    <a:lnTo>
                      <a:pt x="86" y="18"/>
                    </a:lnTo>
                    <a:lnTo>
                      <a:pt x="76" y="20"/>
                    </a:lnTo>
                    <a:lnTo>
                      <a:pt x="66" y="24"/>
                    </a:lnTo>
                    <a:lnTo>
                      <a:pt x="50" y="34"/>
                    </a:lnTo>
                    <a:lnTo>
                      <a:pt x="38" y="48"/>
                    </a:lnTo>
                    <a:lnTo>
                      <a:pt x="28" y="62"/>
                    </a:lnTo>
                    <a:lnTo>
                      <a:pt x="22" y="80"/>
                    </a:lnTo>
                    <a:lnTo>
                      <a:pt x="18" y="96"/>
                    </a:lnTo>
                    <a:lnTo>
                      <a:pt x="16" y="114"/>
                    </a:lnTo>
                    <a:lnTo>
                      <a:pt x="16" y="114"/>
                    </a:lnTo>
                    <a:lnTo>
                      <a:pt x="18" y="126"/>
                    </a:lnTo>
                    <a:lnTo>
                      <a:pt x="20" y="140"/>
                    </a:lnTo>
                    <a:lnTo>
                      <a:pt x="24" y="154"/>
                    </a:lnTo>
                    <a:lnTo>
                      <a:pt x="30" y="168"/>
                    </a:lnTo>
                    <a:lnTo>
                      <a:pt x="42" y="194"/>
                    </a:lnTo>
                    <a:lnTo>
                      <a:pt x="58" y="218"/>
                    </a:lnTo>
                    <a:lnTo>
                      <a:pt x="74" y="238"/>
                    </a:lnTo>
                    <a:lnTo>
                      <a:pt x="88" y="256"/>
                    </a:lnTo>
                    <a:lnTo>
                      <a:pt x="106" y="276"/>
                    </a:lnTo>
                    <a:lnTo>
                      <a:pt x="106" y="276"/>
                    </a:lnTo>
                    <a:lnTo>
                      <a:pt x="110" y="278"/>
                    </a:lnTo>
                    <a:lnTo>
                      <a:pt x="114" y="276"/>
                    </a:lnTo>
                    <a:lnTo>
                      <a:pt x="114" y="276"/>
                    </a:lnTo>
                    <a:lnTo>
                      <a:pt x="132" y="256"/>
                    </a:lnTo>
                    <a:lnTo>
                      <a:pt x="146" y="238"/>
                    </a:lnTo>
                    <a:lnTo>
                      <a:pt x="162" y="218"/>
                    </a:lnTo>
                    <a:lnTo>
                      <a:pt x="178" y="194"/>
                    </a:lnTo>
                    <a:lnTo>
                      <a:pt x="192" y="168"/>
                    </a:lnTo>
                    <a:lnTo>
                      <a:pt x="196" y="154"/>
                    </a:lnTo>
                    <a:lnTo>
                      <a:pt x="200" y="140"/>
                    </a:lnTo>
                    <a:lnTo>
                      <a:pt x="204" y="126"/>
                    </a:lnTo>
                    <a:lnTo>
                      <a:pt x="204" y="114"/>
                    </a:lnTo>
                    <a:lnTo>
                      <a:pt x="204" y="114"/>
                    </a:lnTo>
                    <a:lnTo>
                      <a:pt x="204" y="96"/>
                    </a:lnTo>
                    <a:lnTo>
                      <a:pt x="200" y="80"/>
                    </a:lnTo>
                    <a:lnTo>
                      <a:pt x="192" y="62"/>
                    </a:lnTo>
                    <a:lnTo>
                      <a:pt x="184" y="48"/>
                    </a:lnTo>
                    <a:lnTo>
                      <a:pt x="170" y="34"/>
                    </a:lnTo>
                    <a:lnTo>
                      <a:pt x="154" y="24"/>
                    </a:lnTo>
                    <a:lnTo>
                      <a:pt x="144" y="20"/>
                    </a:lnTo>
                    <a:lnTo>
                      <a:pt x="134" y="18"/>
                    </a:lnTo>
                    <a:lnTo>
                      <a:pt x="122" y="16"/>
                    </a:lnTo>
                    <a:lnTo>
                      <a:pt x="110" y="16"/>
                    </a:lnTo>
                    <a:lnTo>
                      <a:pt x="1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40"/>
              <p:cNvSpPr>
                <a:spLocks noEditPoints="1"/>
              </p:cNvSpPr>
              <p:nvPr/>
            </p:nvSpPr>
            <p:spPr bwMode="auto">
              <a:xfrm>
                <a:off x="3992563" y="1739900"/>
                <a:ext cx="184150" cy="180975"/>
              </a:xfrm>
              <a:custGeom>
                <a:avLst/>
                <a:gdLst/>
                <a:ahLst/>
                <a:cxnLst>
                  <a:cxn ang="0">
                    <a:pos x="58" y="114"/>
                  </a:cxn>
                  <a:cxn ang="0">
                    <a:pos x="36" y="110"/>
                  </a:cxn>
                  <a:cxn ang="0">
                    <a:pos x="18" y="98"/>
                  </a:cxn>
                  <a:cxn ang="0">
                    <a:pos x="6" y="80"/>
                  </a:cxn>
                  <a:cxn ang="0">
                    <a:pos x="0" y="58"/>
                  </a:cxn>
                  <a:cxn ang="0">
                    <a:pos x="2" y="46"/>
                  </a:cxn>
                  <a:cxn ang="0">
                    <a:pos x="10" y="24"/>
                  </a:cxn>
                  <a:cxn ang="0">
                    <a:pos x="26" y="10"/>
                  </a:cxn>
                  <a:cxn ang="0">
                    <a:pos x="46" y="0"/>
                  </a:cxn>
                  <a:cxn ang="0">
                    <a:pos x="58" y="0"/>
                  </a:cxn>
                  <a:cxn ang="0">
                    <a:pos x="80" y="4"/>
                  </a:cxn>
                  <a:cxn ang="0">
                    <a:pos x="100" y="16"/>
                  </a:cxn>
                  <a:cxn ang="0">
                    <a:pos x="112" y="34"/>
                  </a:cxn>
                  <a:cxn ang="0">
                    <a:pos x="116" y="58"/>
                  </a:cxn>
                  <a:cxn ang="0">
                    <a:pos x="114" y="68"/>
                  </a:cxn>
                  <a:cxn ang="0">
                    <a:pos x="106" y="90"/>
                  </a:cxn>
                  <a:cxn ang="0">
                    <a:pos x="90" y="104"/>
                  </a:cxn>
                  <a:cxn ang="0">
                    <a:pos x="70" y="114"/>
                  </a:cxn>
                  <a:cxn ang="0">
                    <a:pos x="58" y="114"/>
                  </a:cxn>
                  <a:cxn ang="0">
                    <a:pos x="58" y="16"/>
                  </a:cxn>
                  <a:cxn ang="0">
                    <a:pos x="42" y="18"/>
                  </a:cxn>
                  <a:cxn ang="0">
                    <a:pos x="30" y="28"/>
                  </a:cxn>
                  <a:cxn ang="0">
                    <a:pos x="20" y="42"/>
                  </a:cxn>
                  <a:cxn ang="0">
                    <a:pos x="16" y="58"/>
                  </a:cxn>
                  <a:cxn ang="0">
                    <a:pos x="18" y="66"/>
                  </a:cxn>
                  <a:cxn ang="0">
                    <a:pos x="24" y="80"/>
                  </a:cxn>
                  <a:cxn ang="0">
                    <a:pos x="36" y="92"/>
                  </a:cxn>
                  <a:cxn ang="0">
                    <a:pos x="50" y="98"/>
                  </a:cxn>
                  <a:cxn ang="0">
                    <a:pos x="58" y="98"/>
                  </a:cxn>
                  <a:cxn ang="0">
                    <a:pos x="74" y="96"/>
                  </a:cxn>
                  <a:cxn ang="0">
                    <a:pos x="88" y="86"/>
                  </a:cxn>
                  <a:cxn ang="0">
                    <a:pos x="96" y="74"/>
                  </a:cxn>
                  <a:cxn ang="0">
                    <a:pos x="100" y="58"/>
                  </a:cxn>
                  <a:cxn ang="0">
                    <a:pos x="98" y="48"/>
                  </a:cxn>
                  <a:cxn ang="0">
                    <a:pos x="92" y="34"/>
                  </a:cxn>
                  <a:cxn ang="0">
                    <a:pos x="82" y="22"/>
                  </a:cxn>
                  <a:cxn ang="0">
                    <a:pos x="66" y="16"/>
                  </a:cxn>
                  <a:cxn ang="0">
                    <a:pos x="58" y="16"/>
                  </a:cxn>
                </a:cxnLst>
                <a:rect l="0" t="0" r="r" b="b"/>
                <a:pathLst>
                  <a:path w="116" h="114">
                    <a:moveTo>
                      <a:pt x="58" y="114"/>
                    </a:moveTo>
                    <a:lnTo>
                      <a:pt x="58" y="114"/>
                    </a:lnTo>
                    <a:lnTo>
                      <a:pt x="46" y="114"/>
                    </a:lnTo>
                    <a:lnTo>
                      <a:pt x="36" y="110"/>
                    </a:lnTo>
                    <a:lnTo>
                      <a:pt x="26" y="104"/>
                    </a:lnTo>
                    <a:lnTo>
                      <a:pt x="18" y="98"/>
                    </a:lnTo>
                    <a:lnTo>
                      <a:pt x="10" y="90"/>
                    </a:lnTo>
                    <a:lnTo>
                      <a:pt x="6" y="80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46"/>
                    </a:lnTo>
                    <a:lnTo>
                      <a:pt x="6" y="34"/>
                    </a:lnTo>
                    <a:lnTo>
                      <a:pt x="10" y="24"/>
                    </a:lnTo>
                    <a:lnTo>
                      <a:pt x="18" y="16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0" y="0"/>
                    </a:lnTo>
                    <a:lnTo>
                      <a:pt x="80" y="4"/>
                    </a:lnTo>
                    <a:lnTo>
                      <a:pt x="90" y="10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2" y="34"/>
                    </a:lnTo>
                    <a:lnTo>
                      <a:pt x="114" y="46"/>
                    </a:lnTo>
                    <a:lnTo>
                      <a:pt x="116" y="58"/>
                    </a:lnTo>
                    <a:lnTo>
                      <a:pt x="116" y="58"/>
                    </a:lnTo>
                    <a:lnTo>
                      <a:pt x="114" y="68"/>
                    </a:lnTo>
                    <a:lnTo>
                      <a:pt x="112" y="80"/>
                    </a:lnTo>
                    <a:lnTo>
                      <a:pt x="106" y="90"/>
                    </a:lnTo>
                    <a:lnTo>
                      <a:pt x="100" y="98"/>
                    </a:lnTo>
                    <a:lnTo>
                      <a:pt x="90" y="104"/>
                    </a:lnTo>
                    <a:lnTo>
                      <a:pt x="80" y="110"/>
                    </a:lnTo>
                    <a:lnTo>
                      <a:pt x="70" y="114"/>
                    </a:lnTo>
                    <a:lnTo>
                      <a:pt x="58" y="114"/>
                    </a:lnTo>
                    <a:lnTo>
                      <a:pt x="58" y="114"/>
                    </a:lnTo>
                    <a:close/>
                    <a:moveTo>
                      <a:pt x="58" y="16"/>
                    </a:moveTo>
                    <a:lnTo>
                      <a:pt x="58" y="16"/>
                    </a:lnTo>
                    <a:lnTo>
                      <a:pt x="50" y="16"/>
                    </a:lnTo>
                    <a:lnTo>
                      <a:pt x="42" y="18"/>
                    </a:lnTo>
                    <a:lnTo>
                      <a:pt x="36" y="22"/>
                    </a:lnTo>
                    <a:lnTo>
                      <a:pt x="30" y="28"/>
                    </a:lnTo>
                    <a:lnTo>
                      <a:pt x="24" y="34"/>
                    </a:lnTo>
                    <a:lnTo>
                      <a:pt x="20" y="42"/>
                    </a:lnTo>
                    <a:lnTo>
                      <a:pt x="18" y="48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8" y="66"/>
                    </a:lnTo>
                    <a:lnTo>
                      <a:pt x="20" y="74"/>
                    </a:lnTo>
                    <a:lnTo>
                      <a:pt x="24" y="80"/>
                    </a:lnTo>
                    <a:lnTo>
                      <a:pt x="30" y="86"/>
                    </a:lnTo>
                    <a:lnTo>
                      <a:pt x="36" y="92"/>
                    </a:lnTo>
                    <a:lnTo>
                      <a:pt x="42" y="96"/>
                    </a:lnTo>
                    <a:lnTo>
                      <a:pt x="50" y="98"/>
                    </a:lnTo>
                    <a:lnTo>
                      <a:pt x="58" y="98"/>
                    </a:lnTo>
                    <a:lnTo>
                      <a:pt x="58" y="98"/>
                    </a:lnTo>
                    <a:lnTo>
                      <a:pt x="66" y="98"/>
                    </a:lnTo>
                    <a:lnTo>
                      <a:pt x="74" y="96"/>
                    </a:lnTo>
                    <a:lnTo>
                      <a:pt x="82" y="92"/>
                    </a:lnTo>
                    <a:lnTo>
                      <a:pt x="88" y="86"/>
                    </a:lnTo>
                    <a:lnTo>
                      <a:pt x="92" y="80"/>
                    </a:lnTo>
                    <a:lnTo>
                      <a:pt x="96" y="74"/>
                    </a:lnTo>
                    <a:lnTo>
                      <a:pt x="98" y="66"/>
                    </a:lnTo>
                    <a:lnTo>
                      <a:pt x="100" y="58"/>
                    </a:lnTo>
                    <a:lnTo>
                      <a:pt x="100" y="58"/>
                    </a:lnTo>
                    <a:lnTo>
                      <a:pt x="98" y="48"/>
                    </a:lnTo>
                    <a:lnTo>
                      <a:pt x="96" y="40"/>
                    </a:lnTo>
                    <a:lnTo>
                      <a:pt x="92" y="34"/>
                    </a:lnTo>
                    <a:lnTo>
                      <a:pt x="88" y="28"/>
                    </a:lnTo>
                    <a:lnTo>
                      <a:pt x="82" y="22"/>
                    </a:lnTo>
                    <a:lnTo>
                      <a:pt x="74" y="18"/>
                    </a:lnTo>
                    <a:lnTo>
                      <a:pt x="66" y="16"/>
                    </a:lnTo>
                    <a:lnTo>
                      <a:pt x="58" y="16"/>
                    </a:lnTo>
                    <a:lnTo>
                      <a:pt x="5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1218363" y="2583916"/>
            <a:ext cx="2383394" cy="1509642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所以，能不能打造一款，能够</a:t>
            </a:r>
            <a:r>
              <a:rPr lang="zh-CN" altLang="en-US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解决大部分</a:t>
            </a:r>
            <a:r>
              <a:rPr lang="zh-CN" altLang="en-US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业务安全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</a:t>
            </a:r>
            <a:r>
              <a:rPr lang="zh-CN" altLang="en-US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全能型</a:t>
            </a:r>
            <a:r>
              <a:rPr lang="en-US" altLang="zh-CN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grpSp>
        <p:nvGrpSpPr>
          <p:cNvPr id="51" name="组合 141"/>
          <p:cNvGrpSpPr/>
          <p:nvPr/>
        </p:nvGrpSpPr>
        <p:grpSpPr>
          <a:xfrm rot="5400000">
            <a:off x="6743554" y="2037015"/>
            <a:ext cx="2672691" cy="2672691"/>
            <a:chOff x="3543550" y="3807210"/>
            <a:chExt cx="2700000" cy="2700000"/>
          </a:xfrm>
        </p:grpSpPr>
        <p:sp>
          <p:nvSpPr>
            <p:cNvPr id="52" name="弧形 142"/>
            <p:cNvSpPr/>
            <p:nvPr/>
          </p:nvSpPr>
          <p:spPr>
            <a:xfrm>
              <a:off x="4083550" y="4347210"/>
              <a:ext cx="1620000" cy="1620000"/>
            </a:xfrm>
            <a:prstGeom prst="arc">
              <a:avLst>
                <a:gd name="adj1" fmla="val 21305814"/>
                <a:gd name="adj2" fmla="val 19486591"/>
              </a:avLst>
            </a:prstGeom>
            <a:noFill/>
            <a:ln w="15875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弧形 143"/>
            <p:cNvSpPr/>
            <p:nvPr/>
          </p:nvSpPr>
          <p:spPr>
            <a:xfrm>
              <a:off x="3903550" y="4167210"/>
              <a:ext cx="1980000" cy="1980000"/>
            </a:xfrm>
            <a:prstGeom prst="arc">
              <a:avLst>
                <a:gd name="adj1" fmla="val 21305814"/>
                <a:gd name="adj2" fmla="val 16253894"/>
              </a:avLst>
            </a:prstGeom>
            <a:noFill/>
            <a:ln w="1587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弧形 144"/>
            <p:cNvSpPr/>
            <p:nvPr/>
          </p:nvSpPr>
          <p:spPr>
            <a:xfrm>
              <a:off x="3723550" y="3987210"/>
              <a:ext cx="2340000" cy="2340000"/>
            </a:xfrm>
            <a:prstGeom prst="arc">
              <a:avLst>
                <a:gd name="adj1" fmla="val 21305814"/>
                <a:gd name="adj2" fmla="val 12240847"/>
              </a:avLst>
            </a:prstGeom>
            <a:noFill/>
            <a:ln w="158750" cap="flat" cmpd="sng" algn="ctr">
              <a:solidFill>
                <a:schemeClr val="tx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弧形 145"/>
            <p:cNvSpPr/>
            <p:nvPr/>
          </p:nvSpPr>
          <p:spPr>
            <a:xfrm>
              <a:off x="3543550" y="3807210"/>
              <a:ext cx="2700000" cy="2700000"/>
            </a:xfrm>
            <a:prstGeom prst="arc">
              <a:avLst>
                <a:gd name="adj1" fmla="val 21305814"/>
                <a:gd name="adj2" fmla="val 9855339"/>
              </a:avLst>
            </a:prstGeom>
            <a:noFill/>
            <a:ln w="158750" cap="flat" cmpd="sng" algn="ctr">
              <a:solidFill>
                <a:schemeClr val="tx2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6" name="组合 146"/>
          <p:cNvGrpSpPr/>
          <p:nvPr/>
        </p:nvGrpSpPr>
        <p:grpSpPr>
          <a:xfrm>
            <a:off x="5388101" y="1794460"/>
            <a:ext cx="1781328" cy="744849"/>
            <a:chOff x="2735177" y="1375558"/>
            <a:chExt cx="2375102" cy="993132"/>
          </a:xfrm>
        </p:grpSpPr>
        <p:sp>
          <p:nvSpPr>
            <p:cNvPr id="57" name="任意多边形 150"/>
            <p:cNvSpPr/>
            <p:nvPr/>
          </p:nvSpPr>
          <p:spPr>
            <a:xfrm>
              <a:off x="2735177" y="1903741"/>
              <a:ext cx="2154264" cy="464949"/>
            </a:xfrm>
            <a:custGeom>
              <a:avLst/>
              <a:gdLst>
                <a:gd name="connsiteX0" fmla="*/ 2154264 w 2154264"/>
                <a:gd name="connsiteY0" fmla="*/ 464949 h 464949"/>
                <a:gd name="connsiteX1" fmla="*/ 1704813 w 2154264"/>
                <a:gd name="connsiteY1" fmla="*/ 0 h 464949"/>
                <a:gd name="connsiteX2" fmla="*/ 0 w 2154264"/>
                <a:gd name="connsiteY2" fmla="*/ 0 h 46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4264" h="464949">
                  <a:moveTo>
                    <a:pt x="2154264" y="464949"/>
                  </a:moveTo>
                  <a:lnTo>
                    <a:pt x="1704813" y="0"/>
                  </a:lnTo>
                  <a:lnTo>
                    <a:pt x="0" y="0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758782" y="1375558"/>
              <a:ext cx="235149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抵御</a:t>
              </a:r>
              <a:r>
                <a:rPr lang="en-US" altLang="zh-CN" sz="21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Web</a:t>
              </a:r>
              <a:r>
                <a:rPr lang="zh-CN" altLang="en-US" sz="21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攻击</a:t>
              </a:r>
              <a:endPara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9" name="组合 153"/>
          <p:cNvGrpSpPr/>
          <p:nvPr/>
        </p:nvGrpSpPr>
        <p:grpSpPr>
          <a:xfrm>
            <a:off x="8387025" y="1644397"/>
            <a:ext cx="1696726" cy="592694"/>
            <a:chOff x="6581339" y="1175474"/>
            <a:chExt cx="2262299" cy="790260"/>
          </a:xfrm>
        </p:grpSpPr>
        <p:sp>
          <p:nvSpPr>
            <p:cNvPr id="60" name="任意多边形 154"/>
            <p:cNvSpPr/>
            <p:nvPr/>
          </p:nvSpPr>
          <p:spPr>
            <a:xfrm>
              <a:off x="6581339" y="1686764"/>
              <a:ext cx="1720312" cy="278970"/>
            </a:xfrm>
            <a:custGeom>
              <a:avLst/>
              <a:gdLst>
                <a:gd name="connsiteX0" fmla="*/ 0 w 1720312"/>
                <a:gd name="connsiteY0" fmla="*/ 278970 h 278970"/>
                <a:gd name="connsiteX1" fmla="*/ 278970 w 1720312"/>
                <a:gd name="connsiteY1" fmla="*/ 0 h 278970"/>
                <a:gd name="connsiteX2" fmla="*/ 1720312 w 1720312"/>
                <a:gd name="connsiteY2" fmla="*/ 0 h 2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312" h="278970">
                  <a:moveTo>
                    <a:pt x="0" y="278970"/>
                  </a:moveTo>
                  <a:lnTo>
                    <a:pt x="278970" y="0"/>
                  </a:lnTo>
                  <a:lnTo>
                    <a:pt x="1720312" y="0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520201" y="1175474"/>
              <a:ext cx="13234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00" kern="0" noProof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抗撞库</a:t>
              </a:r>
              <a:endPara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2" name="组合 160"/>
          <p:cNvGrpSpPr/>
          <p:nvPr/>
        </p:nvGrpSpPr>
        <p:grpSpPr>
          <a:xfrm>
            <a:off x="5690622" y="4306141"/>
            <a:ext cx="1728147" cy="415498"/>
            <a:chOff x="2849029" y="4202625"/>
            <a:chExt cx="2304197" cy="553999"/>
          </a:xfrm>
        </p:grpSpPr>
        <p:sp>
          <p:nvSpPr>
            <p:cNvPr id="63" name="任意多边形 162"/>
            <p:cNvSpPr/>
            <p:nvPr/>
          </p:nvSpPr>
          <p:spPr>
            <a:xfrm flipH="1">
              <a:off x="3512407" y="4353305"/>
              <a:ext cx="1640819" cy="387457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849029" y="4202625"/>
              <a:ext cx="1567095" cy="553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00" kern="0" noProof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  反爬虫</a:t>
              </a:r>
              <a:endPara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5" name="组合 166"/>
          <p:cNvGrpSpPr/>
          <p:nvPr/>
        </p:nvGrpSpPr>
        <p:grpSpPr>
          <a:xfrm>
            <a:off x="8815766" y="3668857"/>
            <a:ext cx="2409854" cy="418904"/>
            <a:chOff x="7152999" y="3874757"/>
            <a:chExt cx="3213136" cy="558539"/>
          </a:xfrm>
        </p:grpSpPr>
        <p:sp>
          <p:nvSpPr>
            <p:cNvPr id="66" name="任意多边形 168"/>
            <p:cNvSpPr/>
            <p:nvPr/>
          </p:nvSpPr>
          <p:spPr>
            <a:xfrm>
              <a:off x="7152999" y="3907785"/>
              <a:ext cx="2922935" cy="525511"/>
            </a:xfrm>
            <a:custGeom>
              <a:avLst/>
              <a:gdLst>
                <a:gd name="connsiteX0" fmla="*/ 0 w 1797803"/>
                <a:gd name="connsiteY0" fmla="*/ 0 h 526942"/>
                <a:gd name="connsiteX1" fmla="*/ 526942 w 1797803"/>
                <a:gd name="connsiteY1" fmla="*/ 526942 h 526942"/>
                <a:gd name="connsiteX2" fmla="*/ 1797803 w 1797803"/>
                <a:gd name="connsiteY2" fmla="*/ 526942 h 526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7803" h="526942">
                  <a:moveTo>
                    <a:pt x="0" y="0"/>
                  </a:moveTo>
                  <a:lnTo>
                    <a:pt x="526942" y="526942"/>
                  </a:lnTo>
                  <a:lnTo>
                    <a:pt x="1797803" y="526942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7826550" y="3874757"/>
              <a:ext cx="25395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活动</a:t>
              </a:r>
              <a:r>
                <a:rPr kumimoji="0" lang="en-US" altLang="zh-CN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/</a:t>
              </a:r>
              <a:r>
                <a:rPr kumimoji="0" lang="zh-CN" alt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接口防刷</a:t>
              </a:r>
            </a:p>
          </p:txBody>
        </p:sp>
      </p:grpSp>
      <p:sp>
        <p:nvSpPr>
          <p:cNvPr id="76" name="任意多边形 168"/>
          <p:cNvSpPr/>
          <p:nvPr/>
        </p:nvSpPr>
        <p:spPr>
          <a:xfrm flipV="1">
            <a:off x="8920247" y="2903308"/>
            <a:ext cx="1348353" cy="145965"/>
          </a:xfrm>
          <a:custGeom>
            <a:avLst/>
            <a:gdLst>
              <a:gd name="connsiteX0" fmla="*/ 0 w 1797803"/>
              <a:gd name="connsiteY0" fmla="*/ 0 h 526942"/>
              <a:gd name="connsiteX1" fmla="*/ 526942 w 1797803"/>
              <a:gd name="connsiteY1" fmla="*/ 526942 h 526942"/>
              <a:gd name="connsiteX2" fmla="*/ 1797803 w 1797803"/>
              <a:gd name="connsiteY2" fmla="*/ 526942 h 52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7803" h="526942">
                <a:moveTo>
                  <a:pt x="0" y="0"/>
                </a:moveTo>
                <a:lnTo>
                  <a:pt x="526942" y="526942"/>
                </a:lnTo>
                <a:lnTo>
                  <a:pt x="1797803" y="526942"/>
                </a:lnTo>
              </a:path>
            </a:pathLst>
          </a:custGeom>
          <a:noFill/>
          <a:ln w="222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headEnd type="oval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240641" y="2481492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保护数据安全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grpSp>
        <p:nvGrpSpPr>
          <p:cNvPr id="78" name="组合 160"/>
          <p:cNvGrpSpPr/>
          <p:nvPr/>
        </p:nvGrpSpPr>
        <p:grpSpPr>
          <a:xfrm>
            <a:off x="4937749" y="3158304"/>
            <a:ext cx="1581948" cy="433083"/>
            <a:chOff x="2917028" y="3969754"/>
            <a:chExt cx="2109265" cy="577446"/>
          </a:xfrm>
        </p:grpSpPr>
        <p:sp>
          <p:nvSpPr>
            <p:cNvPr id="79" name="任意多边形 162"/>
            <p:cNvSpPr/>
            <p:nvPr/>
          </p:nvSpPr>
          <p:spPr>
            <a:xfrm flipH="1">
              <a:off x="3104602" y="4202626"/>
              <a:ext cx="1921691" cy="344574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917028" y="3969754"/>
              <a:ext cx="1682511" cy="553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00" kern="0" noProof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人机识别</a:t>
              </a:r>
              <a:endPara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38553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53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9936" y="412955"/>
            <a:ext cx="2030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我们的思路</a:t>
            </a: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10231863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48327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6373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3067050" y="0"/>
              <a:ext cx="91249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手动输入 4"/>
            <p:cNvSpPr/>
            <p:nvPr/>
          </p:nvSpPr>
          <p:spPr>
            <a:xfrm>
              <a:off x="0" y="0"/>
              <a:ext cx="3067050" cy="685800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88551" y="0"/>
            <a:ext cx="2542126" cy="1429946"/>
          </a:xfrm>
          <a:prstGeom prst="triangle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204540" y="545677"/>
            <a:ext cx="1435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7315228" y="1975624"/>
            <a:ext cx="4589557" cy="3019047"/>
            <a:chOff x="7315228" y="1975624"/>
            <a:chExt cx="4589557" cy="3019047"/>
          </a:xfrm>
        </p:grpSpPr>
        <p:sp>
          <p:nvSpPr>
            <p:cNvPr id="18" name="矩形 17"/>
            <p:cNvSpPr/>
            <p:nvPr/>
          </p:nvSpPr>
          <p:spPr>
            <a:xfrm>
              <a:off x="7315228" y="1975624"/>
              <a:ext cx="4589557" cy="301904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70417" y="2318524"/>
              <a:ext cx="39013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构建基于</a:t>
              </a:r>
              <a:r>
                <a:rPr lang="en-US" altLang="zh-CN" sz="28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Openresty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的分布式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WAF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11"/>
            <p:cNvCxnSpPr/>
            <p:nvPr/>
          </p:nvCxnSpPr>
          <p:spPr>
            <a:xfrm>
              <a:off x="7470430" y="3470543"/>
              <a:ext cx="330041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470429" y="3684803"/>
              <a:ext cx="4364016" cy="1192618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、利用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Nginx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集群反向代理，部署</a:t>
              </a:r>
              <a:r>
                <a:rPr lang="en-US" altLang="zh-CN" sz="11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Openresty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2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、使用</a:t>
              </a:r>
              <a:r>
                <a:rPr kumimoji="1" lang="en-US" altLang="zh-CN" sz="11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lua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/</a:t>
              </a:r>
              <a:r>
                <a:rPr kumimoji="1" lang="en-US" altLang="zh-CN" sz="11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luajit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编写核心引擎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WAF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Agent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，进行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HTTP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包处理</a:t>
              </a:r>
              <a:endParaRPr kumimoji="1"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  <a:p>
              <a:pPr>
                <a:lnSpc>
                  <a:spcPct val="130000"/>
                </a:lnSpc>
              </a:pP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3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、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Agent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使用正则进行拦截规则和名单匹配</a:t>
              </a:r>
              <a:endParaRPr kumimoji="1"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  <a:p>
              <a:pPr>
                <a:lnSpc>
                  <a:spcPct val="130000"/>
                </a:lnSpc>
              </a:pP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4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、使用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Python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构建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WAF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 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Server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，进行规则、名单管理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/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配置下发</a:t>
              </a:r>
              <a:endParaRPr kumimoji="1"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  <a:p>
              <a:pPr>
                <a:lnSpc>
                  <a:spcPct val="130000"/>
                </a:lnSpc>
              </a:pP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5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、采集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WAF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日志到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ELK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进行分析展示</a:t>
              </a:r>
              <a:endParaRPr kumimoji="1"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72" y="1669756"/>
            <a:ext cx="5783175" cy="43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9934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6373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3067050" y="0"/>
              <a:ext cx="91249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手动输入 4"/>
            <p:cNvSpPr/>
            <p:nvPr/>
          </p:nvSpPr>
          <p:spPr>
            <a:xfrm>
              <a:off x="0" y="0"/>
              <a:ext cx="3067050" cy="685800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88551" y="0"/>
            <a:ext cx="2542126" cy="1429946"/>
          </a:xfrm>
          <a:prstGeom prst="triangle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204540" y="633601"/>
            <a:ext cx="1435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7315228" y="1975624"/>
            <a:ext cx="4589557" cy="3019047"/>
            <a:chOff x="7315228" y="1975624"/>
            <a:chExt cx="4589557" cy="3019047"/>
          </a:xfrm>
        </p:grpSpPr>
        <p:sp>
          <p:nvSpPr>
            <p:cNvPr id="18" name="矩形 17"/>
            <p:cNvSpPr/>
            <p:nvPr/>
          </p:nvSpPr>
          <p:spPr>
            <a:xfrm>
              <a:off x="7315228" y="1975624"/>
              <a:ext cx="4589557" cy="301904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70417" y="2318524"/>
              <a:ext cx="4077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对接业务安全模块</a:t>
              </a:r>
            </a:p>
          </p:txBody>
        </p:sp>
        <p:cxnSp>
          <p:nvCxnSpPr>
            <p:cNvPr id="21" name="直接连接符 11"/>
            <p:cNvCxnSpPr/>
            <p:nvPr/>
          </p:nvCxnSpPr>
          <p:spPr>
            <a:xfrm>
              <a:off x="7470429" y="3294697"/>
              <a:ext cx="330041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435259" y="3455905"/>
              <a:ext cx="4364016" cy="752498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、通过集成，在应用接入层接入风控系统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2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、通过埋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JS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和集成，在应用接入层接入设备指纹系统</a:t>
              </a:r>
              <a:endParaRPr kumimoji="1"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  <a:p>
              <a:pPr>
                <a:lnSpc>
                  <a:spcPct val="130000"/>
                </a:lnSpc>
              </a:pP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3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、通过埋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JS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和集成，在应用接入层接入风险验证系统</a:t>
              </a:r>
              <a:endParaRPr kumimoji="1"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370417" y="2853455"/>
              <a:ext cx="3438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在应用接入层保护业务安全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0" y="1975624"/>
            <a:ext cx="5929664" cy="328130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53070" y="2502851"/>
            <a:ext cx="2981191" cy="2978205"/>
          </a:xfrm>
          <a:prstGeom prst="rect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6093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52251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3067050" y="0"/>
              <a:ext cx="91249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手动输入 4"/>
            <p:cNvSpPr/>
            <p:nvPr/>
          </p:nvSpPr>
          <p:spPr>
            <a:xfrm>
              <a:off x="0" y="0"/>
              <a:ext cx="3067050" cy="685800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88551" y="0"/>
            <a:ext cx="2542126" cy="1429946"/>
          </a:xfrm>
          <a:prstGeom prst="triangle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32593" y="714973"/>
            <a:ext cx="2501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技术点</a:t>
            </a:r>
            <a:r>
              <a:rPr lang="en-US" altLang="zh-CN" sz="3200" b="1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66020" y="2714402"/>
            <a:ext cx="3634555" cy="230986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风险验证系统（模块）：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Openresty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在响应包中注入定制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</a:p>
          <a:p>
            <a:pPr defTabSz="685681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2.JS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Hook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Ajax/JSONP/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3.JS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搜集设备环境信息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制作完美兼容各种浏览器的浮层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集成一套完善的人机识别系统（如行为验证码）</a:t>
            </a:r>
          </a:p>
          <a:p>
            <a:pPr defTabSz="685681">
              <a:lnSpc>
                <a:spcPct val="13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等腰三角形 10"/>
          <p:cNvSpPr/>
          <p:nvPr/>
        </p:nvSpPr>
        <p:spPr>
          <a:xfrm rot="10800000">
            <a:off x="781870" y="2600102"/>
            <a:ext cx="438150" cy="367481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080" y="3118057"/>
            <a:ext cx="6523892" cy="12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176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6373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3067050" y="0"/>
              <a:ext cx="91249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手动输入 4"/>
            <p:cNvSpPr/>
            <p:nvPr/>
          </p:nvSpPr>
          <p:spPr>
            <a:xfrm>
              <a:off x="0" y="0"/>
              <a:ext cx="3067050" cy="685800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88551" y="0"/>
            <a:ext cx="2542126" cy="1429946"/>
          </a:xfrm>
          <a:prstGeom prst="triangle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652954" y="633602"/>
            <a:ext cx="1987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业务视角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4" y="2190091"/>
            <a:ext cx="6277708" cy="2380473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7315228" y="1975624"/>
            <a:ext cx="4589557" cy="3739376"/>
            <a:chOff x="7315228" y="1975624"/>
            <a:chExt cx="4589557" cy="3739376"/>
          </a:xfrm>
        </p:grpSpPr>
        <p:sp>
          <p:nvSpPr>
            <p:cNvPr id="25" name="矩形 24"/>
            <p:cNvSpPr/>
            <p:nvPr/>
          </p:nvSpPr>
          <p:spPr>
            <a:xfrm>
              <a:off x="7315228" y="1975624"/>
              <a:ext cx="4589557" cy="373937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370417" y="2318524"/>
              <a:ext cx="4077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传值模式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主动干预模式</a:t>
              </a:r>
            </a:p>
          </p:txBody>
        </p:sp>
        <p:cxnSp>
          <p:nvCxnSpPr>
            <p:cNvPr id="27" name="直接连接符 11"/>
            <p:cNvCxnSpPr/>
            <p:nvPr/>
          </p:nvCxnSpPr>
          <p:spPr>
            <a:xfrm>
              <a:off x="7470429" y="3294697"/>
              <a:ext cx="330041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7435259" y="3455905"/>
              <a:ext cx="4364016" cy="163273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、传值模式：通过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WAF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集成的多种模块，根据不同的场景，计算每一个请求的风险值，通过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附加字段，传给业务系统，由业务系统自主决定如何处置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、主动干预模式：计算出风险值后，根据风险值的区间，利用风险验证系统，选择合适的人机识别方式，进行主动干预，请求由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WAF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接管，未通过风险验证不能到达业务系统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370417" y="2853455"/>
              <a:ext cx="3438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在应用接入层保护业务安全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3365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 rot="10800000">
            <a:off x="-3431709" y="-5417"/>
            <a:ext cx="6863417" cy="6863417"/>
          </a:xfrm>
          <a:prstGeom prst="pie">
            <a:avLst>
              <a:gd name="adj1" fmla="val 5347296"/>
              <a:gd name="adj2" fmla="val 16200000"/>
            </a:avLst>
          </a:prstGeom>
        </p:spPr>
      </p:pic>
      <p:sp>
        <p:nvSpPr>
          <p:cNvPr id="21" name="椭圆 20"/>
          <p:cNvSpPr/>
          <p:nvPr/>
        </p:nvSpPr>
        <p:spPr>
          <a:xfrm>
            <a:off x="-2370371" y="1094870"/>
            <a:ext cx="4662487" cy="46624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36864" y="1316176"/>
            <a:ext cx="7016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传统的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</a:p>
        </p:txBody>
      </p:sp>
      <p:grpSp>
        <p:nvGrpSpPr>
          <p:cNvPr id="13" name="组 12"/>
          <p:cNvGrpSpPr/>
          <p:nvPr/>
        </p:nvGrpSpPr>
        <p:grpSpPr>
          <a:xfrm>
            <a:off x="6615705" y="1702534"/>
            <a:ext cx="3509967" cy="773273"/>
            <a:chOff x="5246573" y="1316176"/>
            <a:chExt cx="3509967" cy="773273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209"/>
            <a:stretch/>
          </p:blipFill>
          <p:spPr>
            <a:xfrm>
              <a:off x="5246573" y="1316176"/>
              <a:ext cx="1926558" cy="773273"/>
            </a:xfrm>
            <a:prstGeom prst="rect">
              <a:avLst/>
            </a:prstGeom>
          </p:spPr>
        </p:pic>
        <p:sp>
          <p:nvSpPr>
            <p:cNvPr id="80" name="文本框 79"/>
            <p:cNvSpPr txBox="1"/>
            <p:nvPr/>
          </p:nvSpPr>
          <p:spPr>
            <a:xfrm>
              <a:off x="5347749" y="1452720"/>
              <a:ext cx="3408791" cy="453441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后端研发部门</a:t>
              </a:r>
              <a:endPara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3480812" y="1511390"/>
            <a:ext cx="1746827" cy="1448663"/>
            <a:chOff x="4069421" y="2867843"/>
            <a:chExt cx="1746827" cy="1448663"/>
          </a:xfrm>
        </p:grpSpPr>
        <p:pic>
          <p:nvPicPr>
            <p:cNvPr id="82" name="图片 81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4069421" y="2867843"/>
              <a:ext cx="1448663" cy="1448663"/>
            </a:xfrm>
            <a:prstGeom prst="ellipse">
              <a:avLst/>
            </a:prstGeom>
          </p:spPr>
        </p:pic>
        <p:sp>
          <p:nvSpPr>
            <p:cNvPr id="85" name="文本框 84"/>
            <p:cNvSpPr txBox="1"/>
            <p:nvPr/>
          </p:nvSpPr>
          <p:spPr>
            <a:xfrm>
              <a:off x="4239962" y="3421888"/>
              <a:ext cx="157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风控系统</a:t>
              </a:r>
            </a:p>
          </p:txBody>
        </p:sp>
      </p:grpSp>
      <p:grpSp>
        <p:nvGrpSpPr>
          <p:cNvPr id="86" name="组 85"/>
          <p:cNvGrpSpPr/>
          <p:nvPr/>
        </p:nvGrpSpPr>
        <p:grpSpPr>
          <a:xfrm>
            <a:off x="3480812" y="4730763"/>
            <a:ext cx="1746827" cy="1448663"/>
            <a:chOff x="5758909" y="2227176"/>
            <a:chExt cx="1746827" cy="1448663"/>
          </a:xfrm>
        </p:grpSpPr>
        <p:pic>
          <p:nvPicPr>
            <p:cNvPr id="87" name="图片 86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5758909" y="2227176"/>
              <a:ext cx="1448663" cy="1448663"/>
            </a:xfrm>
            <a:prstGeom prst="ellipse">
              <a:avLst/>
            </a:prstGeom>
          </p:spPr>
        </p:pic>
        <p:sp>
          <p:nvSpPr>
            <p:cNvPr id="88" name="文本框 87"/>
            <p:cNvSpPr txBox="1"/>
            <p:nvPr/>
          </p:nvSpPr>
          <p:spPr>
            <a:xfrm>
              <a:off x="5929450" y="2646751"/>
              <a:ext cx="1576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设备指纹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    系统</a:t>
              </a:r>
            </a:p>
          </p:txBody>
        </p:sp>
      </p:grpSp>
      <p:grpSp>
        <p:nvGrpSpPr>
          <p:cNvPr id="89" name="组 88"/>
          <p:cNvGrpSpPr/>
          <p:nvPr/>
        </p:nvGrpSpPr>
        <p:grpSpPr>
          <a:xfrm>
            <a:off x="10247740" y="1438821"/>
            <a:ext cx="1746827" cy="1448663"/>
            <a:chOff x="7923971" y="2198363"/>
            <a:chExt cx="1746827" cy="1448663"/>
          </a:xfrm>
        </p:grpSpPr>
        <p:pic>
          <p:nvPicPr>
            <p:cNvPr id="90" name="图片 89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7923971" y="2198363"/>
              <a:ext cx="1448663" cy="1448663"/>
            </a:xfrm>
            <a:prstGeom prst="ellipse">
              <a:avLst/>
            </a:prstGeom>
          </p:spPr>
        </p:pic>
        <p:sp>
          <p:nvSpPr>
            <p:cNvPr id="91" name="文本框 90"/>
            <p:cNvSpPr txBox="1"/>
            <p:nvPr/>
          </p:nvSpPr>
          <p:spPr>
            <a:xfrm>
              <a:off x="8094512" y="2752408"/>
              <a:ext cx="157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反爬系统</a:t>
              </a:r>
            </a:p>
          </p:txBody>
        </p:sp>
      </p:grpSp>
      <p:grpSp>
        <p:nvGrpSpPr>
          <p:cNvPr id="110" name="组 109"/>
          <p:cNvGrpSpPr/>
          <p:nvPr/>
        </p:nvGrpSpPr>
        <p:grpSpPr>
          <a:xfrm>
            <a:off x="6624514" y="4557749"/>
            <a:ext cx="3509967" cy="773273"/>
            <a:chOff x="5246573" y="1316176"/>
            <a:chExt cx="3509967" cy="773273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209"/>
            <a:stretch/>
          </p:blipFill>
          <p:spPr>
            <a:xfrm>
              <a:off x="5246573" y="1316176"/>
              <a:ext cx="1926558" cy="77327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347749" y="1452720"/>
              <a:ext cx="3408791" cy="453441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前端研发部门</a:t>
              </a:r>
              <a:endPara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</p:grpSp>
      <p:grpSp>
        <p:nvGrpSpPr>
          <p:cNvPr id="113" name="组 112"/>
          <p:cNvGrpSpPr/>
          <p:nvPr/>
        </p:nvGrpSpPr>
        <p:grpSpPr>
          <a:xfrm>
            <a:off x="10247740" y="4713178"/>
            <a:ext cx="1652698" cy="1448663"/>
            <a:chOff x="7353847" y="2721319"/>
            <a:chExt cx="1652698" cy="1448663"/>
          </a:xfrm>
        </p:grpSpPr>
        <p:pic>
          <p:nvPicPr>
            <p:cNvPr id="114" name="图片 113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7353847" y="2721319"/>
              <a:ext cx="1448663" cy="1448663"/>
            </a:xfrm>
            <a:prstGeom prst="ellipse">
              <a:avLst/>
            </a:prstGeom>
          </p:spPr>
        </p:pic>
        <p:sp>
          <p:nvSpPr>
            <p:cNvPr id="115" name="文本框 114"/>
            <p:cNvSpPr txBox="1"/>
            <p:nvPr/>
          </p:nvSpPr>
          <p:spPr>
            <a:xfrm>
              <a:off x="7430259" y="3154341"/>
              <a:ext cx="1576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野生验证码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>
                  <a:solidFill>
                    <a:schemeClr val="bg1"/>
                  </a:solidFill>
                </a:rPr>
                <a:t>      系统</a:t>
              </a:r>
            </a:p>
          </p:txBody>
        </p:sp>
      </p:grpSp>
      <p:cxnSp>
        <p:nvCxnSpPr>
          <p:cNvPr id="16" name="直线箭头连接符 15"/>
          <p:cNvCxnSpPr/>
          <p:nvPr/>
        </p:nvCxnSpPr>
        <p:spPr>
          <a:xfrm>
            <a:off x="4881766" y="5146200"/>
            <a:ext cx="174274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943188" y="474489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Century Gothic"/>
                <a:ea typeface="微软雅黑" panose="020B0503020204020204" pitchFamily="34" charset="-122"/>
              </a:rPr>
              <a:t>前端改造排期</a:t>
            </a:r>
            <a:endParaRPr lang="zh-CN" altLang="en-US" dirty="0"/>
          </a:p>
        </p:txBody>
      </p:sp>
      <p:cxnSp>
        <p:nvCxnSpPr>
          <p:cNvPr id="123" name="直线箭头连接符 122"/>
          <p:cNvCxnSpPr>
            <a:stCxn id="111" idx="0"/>
            <a:endCxn id="79" idx="2"/>
          </p:cNvCxnSpPr>
          <p:nvPr/>
        </p:nvCxnSpPr>
        <p:spPr>
          <a:xfrm flipH="1" flipV="1">
            <a:off x="7578984" y="2475807"/>
            <a:ext cx="8809" cy="208194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/>
          <p:cNvSpPr/>
          <p:nvPr/>
        </p:nvSpPr>
        <p:spPr>
          <a:xfrm>
            <a:off x="7565803" y="3251364"/>
            <a:ext cx="1457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前后端数据打通项目</a:t>
            </a:r>
          </a:p>
        </p:txBody>
      </p:sp>
      <p:cxnSp>
        <p:nvCxnSpPr>
          <p:cNvPr id="125" name="直线箭头连接符 124"/>
          <p:cNvCxnSpPr>
            <a:stCxn id="79" idx="1"/>
          </p:cNvCxnSpPr>
          <p:nvPr/>
        </p:nvCxnSpPr>
        <p:spPr>
          <a:xfrm flipH="1" flipV="1">
            <a:off x="4881766" y="2089170"/>
            <a:ext cx="1733939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5046045" y="171983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Century Gothic"/>
                <a:ea typeface="微软雅黑" panose="020B0503020204020204" pitchFamily="34" charset="-122"/>
              </a:rPr>
              <a:t>对接风控项目</a:t>
            </a:r>
            <a:endParaRPr lang="zh-CN" altLang="en-US" dirty="0"/>
          </a:p>
        </p:txBody>
      </p:sp>
      <p:cxnSp>
        <p:nvCxnSpPr>
          <p:cNvPr id="129" name="直线箭头连接符 128"/>
          <p:cNvCxnSpPr>
            <a:endCxn id="80" idx="3"/>
          </p:cNvCxnSpPr>
          <p:nvPr/>
        </p:nvCxnSpPr>
        <p:spPr>
          <a:xfrm>
            <a:off x="8542264" y="2065435"/>
            <a:ext cx="1583408" cy="36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/>
          <p:cNvSpPr/>
          <p:nvPr/>
        </p:nvSpPr>
        <p:spPr>
          <a:xfrm>
            <a:off x="8564821" y="168114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Century Gothic"/>
                <a:ea typeface="微软雅黑" panose="020B0503020204020204" pitchFamily="34" charset="-122"/>
              </a:rPr>
              <a:t>对接反爬项目</a:t>
            </a:r>
            <a:endParaRPr lang="zh-CN" altLang="en-US" dirty="0"/>
          </a:p>
        </p:txBody>
      </p:sp>
      <p:cxnSp>
        <p:nvCxnSpPr>
          <p:cNvPr id="133" name="直线箭头连接符 132"/>
          <p:cNvCxnSpPr>
            <a:stCxn id="90" idx="3"/>
          </p:cNvCxnSpPr>
          <p:nvPr/>
        </p:nvCxnSpPr>
        <p:spPr>
          <a:xfrm flipH="1">
            <a:off x="8564821" y="2675332"/>
            <a:ext cx="1895071" cy="188241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/>
          <p:cNvSpPr/>
          <p:nvPr/>
        </p:nvSpPr>
        <p:spPr>
          <a:xfrm>
            <a:off x="9662184" y="3344364"/>
            <a:ext cx="131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Century Gothic"/>
                <a:ea typeface="微软雅黑" panose="020B0503020204020204" pitchFamily="34" charset="-122"/>
              </a:rPr>
              <a:t>前端改造排期</a:t>
            </a:r>
            <a:endParaRPr lang="zh-CN" altLang="en-US" dirty="0"/>
          </a:p>
        </p:txBody>
      </p:sp>
      <p:cxnSp>
        <p:nvCxnSpPr>
          <p:cNvPr id="138" name="直线箭头连接符 137"/>
          <p:cNvCxnSpPr>
            <a:endCxn id="114" idx="2"/>
          </p:cNvCxnSpPr>
          <p:nvPr/>
        </p:nvCxnSpPr>
        <p:spPr>
          <a:xfrm>
            <a:off x="8564821" y="5146200"/>
            <a:ext cx="1682919" cy="29131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/>
          <p:cNvSpPr/>
          <p:nvPr/>
        </p:nvSpPr>
        <p:spPr>
          <a:xfrm>
            <a:off x="8550897" y="4798603"/>
            <a:ext cx="2127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Century Gothic"/>
                <a:ea typeface="微软雅黑" panose="020B0503020204020204" pitchFamily="34" charset="-122"/>
              </a:rPr>
              <a:t>增加验证码排期</a:t>
            </a:r>
            <a:endParaRPr lang="zh-CN" altLang="en-US" dirty="0"/>
          </a:p>
        </p:txBody>
      </p:sp>
      <p:grpSp>
        <p:nvGrpSpPr>
          <p:cNvPr id="142" name="组合 160"/>
          <p:cNvGrpSpPr/>
          <p:nvPr/>
        </p:nvGrpSpPr>
        <p:grpSpPr>
          <a:xfrm>
            <a:off x="4933189" y="2280510"/>
            <a:ext cx="1230614" cy="369332"/>
            <a:chOff x="3512407" y="4300811"/>
            <a:chExt cx="1640819" cy="492443"/>
          </a:xfrm>
        </p:grpSpPr>
        <p:sp>
          <p:nvSpPr>
            <p:cNvPr id="143" name="任意多边形 162"/>
            <p:cNvSpPr/>
            <p:nvPr/>
          </p:nvSpPr>
          <p:spPr>
            <a:xfrm flipH="1">
              <a:off x="3512407" y="4353305"/>
              <a:ext cx="1640819" cy="387457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3738024" y="4300811"/>
              <a:ext cx="11781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会议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X2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5" name="组合 160"/>
          <p:cNvGrpSpPr/>
          <p:nvPr/>
        </p:nvGrpSpPr>
        <p:grpSpPr>
          <a:xfrm>
            <a:off x="8778173" y="2236611"/>
            <a:ext cx="1230614" cy="369332"/>
            <a:chOff x="3512407" y="4300811"/>
            <a:chExt cx="1640819" cy="492443"/>
          </a:xfrm>
        </p:grpSpPr>
        <p:sp>
          <p:nvSpPr>
            <p:cNvPr id="146" name="任意多边形 162"/>
            <p:cNvSpPr/>
            <p:nvPr/>
          </p:nvSpPr>
          <p:spPr>
            <a:xfrm flipH="1">
              <a:off x="3512407" y="4353305"/>
              <a:ext cx="1640819" cy="387457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3738024" y="4300811"/>
              <a:ext cx="11781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会议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X2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8" name="组合 160"/>
          <p:cNvGrpSpPr/>
          <p:nvPr/>
        </p:nvGrpSpPr>
        <p:grpSpPr>
          <a:xfrm>
            <a:off x="5006409" y="5361275"/>
            <a:ext cx="1230614" cy="369332"/>
            <a:chOff x="3512407" y="4300811"/>
            <a:chExt cx="1640819" cy="492443"/>
          </a:xfrm>
        </p:grpSpPr>
        <p:sp>
          <p:nvSpPr>
            <p:cNvPr id="149" name="任意多边形 162"/>
            <p:cNvSpPr/>
            <p:nvPr/>
          </p:nvSpPr>
          <p:spPr>
            <a:xfrm flipH="1">
              <a:off x="3512407" y="4353305"/>
              <a:ext cx="1640819" cy="387457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3738024" y="4300811"/>
              <a:ext cx="11781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会议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X2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1" name="组合 160"/>
          <p:cNvGrpSpPr/>
          <p:nvPr/>
        </p:nvGrpSpPr>
        <p:grpSpPr>
          <a:xfrm rot="630416">
            <a:off x="8734344" y="5420089"/>
            <a:ext cx="1230614" cy="369332"/>
            <a:chOff x="3512407" y="4300813"/>
            <a:chExt cx="1640819" cy="492443"/>
          </a:xfrm>
        </p:grpSpPr>
        <p:sp>
          <p:nvSpPr>
            <p:cNvPr id="152" name="任意多边形 162"/>
            <p:cNvSpPr/>
            <p:nvPr/>
          </p:nvSpPr>
          <p:spPr>
            <a:xfrm flipH="1">
              <a:off x="3512407" y="4353305"/>
              <a:ext cx="1640819" cy="387457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3738024" y="4300813"/>
              <a:ext cx="11781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会议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X3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4" name="组合 160"/>
          <p:cNvGrpSpPr/>
          <p:nvPr/>
        </p:nvGrpSpPr>
        <p:grpSpPr>
          <a:xfrm>
            <a:off x="6817088" y="4091974"/>
            <a:ext cx="1230614" cy="369332"/>
            <a:chOff x="3512407" y="4300811"/>
            <a:chExt cx="1640819" cy="492443"/>
          </a:xfrm>
        </p:grpSpPr>
        <p:sp>
          <p:nvSpPr>
            <p:cNvPr id="155" name="任意多边形 162"/>
            <p:cNvSpPr/>
            <p:nvPr/>
          </p:nvSpPr>
          <p:spPr>
            <a:xfrm flipH="1">
              <a:off x="3512407" y="4353305"/>
              <a:ext cx="1640819" cy="387457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3738024" y="4300811"/>
              <a:ext cx="93230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评审 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7" name="组合 160"/>
          <p:cNvGrpSpPr/>
          <p:nvPr/>
        </p:nvGrpSpPr>
        <p:grpSpPr>
          <a:xfrm rot="18844951">
            <a:off x="8694984" y="3252685"/>
            <a:ext cx="1230614" cy="369332"/>
            <a:chOff x="3512407" y="4300811"/>
            <a:chExt cx="1640819" cy="492443"/>
          </a:xfrm>
        </p:grpSpPr>
        <p:sp>
          <p:nvSpPr>
            <p:cNvPr id="158" name="任意多边形 162"/>
            <p:cNvSpPr/>
            <p:nvPr/>
          </p:nvSpPr>
          <p:spPr>
            <a:xfrm flipH="1">
              <a:off x="3512407" y="4353305"/>
              <a:ext cx="1640819" cy="387457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3738023" y="4300811"/>
              <a:ext cx="11781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会议</a:t>
              </a: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X3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0" name="矩形 159"/>
          <p:cNvSpPr/>
          <p:nvPr/>
        </p:nvSpPr>
        <p:spPr>
          <a:xfrm>
            <a:off x="1751534" y="6335744"/>
            <a:ext cx="10469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5~6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个研发团队，无数会议，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次排期，耗费大量资源，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个月过去了</a:t>
            </a:r>
            <a:r>
              <a:rPr lang="mr-IN" altLang="zh-CN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3578466" y="290479"/>
            <a:ext cx="3762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回顾一下以前的方式</a:t>
            </a:r>
            <a:r>
              <a:rPr lang="mr-IN" altLang="zh-CN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2" name="直线箭头连接符 161"/>
          <p:cNvCxnSpPr>
            <a:stCxn id="82" idx="4"/>
            <a:endCxn id="87" idx="0"/>
          </p:cNvCxnSpPr>
          <p:nvPr/>
        </p:nvCxnSpPr>
        <p:spPr>
          <a:xfrm>
            <a:off x="4205144" y="2960053"/>
            <a:ext cx="0" cy="177071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/>
          <p:cNvSpPr/>
          <p:nvPr/>
        </p:nvSpPr>
        <p:spPr>
          <a:xfrm>
            <a:off x="4249770" y="3262527"/>
            <a:ext cx="1457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数据打通排期</a:t>
            </a:r>
          </a:p>
        </p:txBody>
      </p:sp>
      <p:grpSp>
        <p:nvGrpSpPr>
          <p:cNvPr id="166" name="组合 160"/>
          <p:cNvGrpSpPr/>
          <p:nvPr/>
        </p:nvGrpSpPr>
        <p:grpSpPr>
          <a:xfrm rot="16200000">
            <a:off x="3269814" y="3544802"/>
            <a:ext cx="1230614" cy="415498"/>
            <a:chOff x="3512407" y="4214889"/>
            <a:chExt cx="1640819" cy="553998"/>
          </a:xfrm>
        </p:grpSpPr>
        <p:sp>
          <p:nvSpPr>
            <p:cNvPr id="167" name="任意多边形 162"/>
            <p:cNvSpPr/>
            <p:nvPr/>
          </p:nvSpPr>
          <p:spPr>
            <a:xfrm flipH="1">
              <a:off x="3512407" y="4353305"/>
              <a:ext cx="1640819" cy="387457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 rot="5400000">
              <a:off x="3842010" y="4061000"/>
              <a:ext cx="553998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会</a:t>
              </a: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31824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 rot="10800000">
            <a:off x="-3431709" y="-5417"/>
            <a:ext cx="6863417" cy="6863417"/>
          </a:xfrm>
          <a:prstGeom prst="pie">
            <a:avLst>
              <a:gd name="adj1" fmla="val 5347296"/>
              <a:gd name="adj2" fmla="val 16200000"/>
            </a:avLst>
          </a:prstGeom>
        </p:spPr>
      </p:pic>
      <p:sp>
        <p:nvSpPr>
          <p:cNvPr id="21" name="椭圆 20"/>
          <p:cNvSpPr/>
          <p:nvPr/>
        </p:nvSpPr>
        <p:spPr>
          <a:xfrm>
            <a:off x="-2370371" y="1094870"/>
            <a:ext cx="4662487" cy="46624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36864" y="1591339"/>
            <a:ext cx="7805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新的业务安全方案</a:t>
            </a:r>
            <a:endParaRPr lang="en-US" altLang="zh-CN" sz="28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2824196" y="6265406"/>
            <a:ext cx="765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简单沟通，页面操作配置，灰度测试，上线</a:t>
            </a:r>
            <a:r>
              <a:rPr lang="mr-IN" altLang="zh-CN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问题解决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3578466" y="290479"/>
            <a:ext cx="3403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现在多了一种选择</a:t>
            </a:r>
            <a:r>
              <a:rPr lang="mr-IN" altLang="zh-CN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36" y="2509103"/>
            <a:ext cx="6798564" cy="170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16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62600" y="1828800"/>
            <a:ext cx="4457700" cy="3238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324100" y="1828800"/>
            <a:ext cx="3238500" cy="3238500"/>
          </a:xfrm>
          <a:prstGeom prst="rect">
            <a:avLst/>
          </a:prstGeom>
          <a:noFill/>
          <a:ln w="127000">
            <a:solidFill>
              <a:schemeClr val="bg1">
                <a:lumMod val="8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14600" y="192405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0x1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2187" y="2095500"/>
            <a:ext cx="343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需求在哪里？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172200" y="2790319"/>
            <a:ext cx="33004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72200" y="2946975"/>
            <a:ext cx="3494314" cy="308979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真命题 </a:t>
            </a:r>
            <a:r>
              <a:rPr kumimoji="1"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OR</a:t>
            </a:r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假命题</a:t>
            </a:r>
            <a:endParaRPr kumimoji="1"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67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62600" y="1828800"/>
            <a:ext cx="4457700" cy="3238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324100" y="1828800"/>
            <a:ext cx="3238500" cy="3238500"/>
          </a:xfrm>
          <a:prstGeom prst="rect">
            <a:avLst/>
          </a:prstGeom>
          <a:noFill/>
          <a:ln w="127000">
            <a:solidFill>
              <a:schemeClr val="bg1">
                <a:lumMod val="8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14600" y="192405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0x3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2187" y="2095500"/>
            <a:ext cx="3438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畅想高级玩法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172200" y="2790319"/>
            <a:ext cx="33004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72200" y="2946975"/>
            <a:ext cx="3494314" cy="308979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想象是第一生产力</a:t>
            </a:r>
            <a:endParaRPr kumimoji="1"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7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1140934" y="2286003"/>
            <a:ext cx="4466841" cy="1916724"/>
            <a:chOff x="806827" y="1213341"/>
            <a:chExt cx="4466841" cy="1916724"/>
          </a:xfrm>
        </p:grpSpPr>
        <p:sp>
          <p:nvSpPr>
            <p:cNvPr id="11" name="矩形 10"/>
            <p:cNvSpPr/>
            <p:nvPr/>
          </p:nvSpPr>
          <p:spPr>
            <a:xfrm>
              <a:off x="806827" y="1213341"/>
              <a:ext cx="3712419" cy="191672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46561" y="1379362"/>
              <a:ext cx="4427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WAF</a:t>
              </a:r>
              <a:r>
                <a:rPr lang="zh-CN" altLang="en-US" sz="3200" dirty="0">
                  <a:solidFill>
                    <a:schemeClr val="bg1"/>
                  </a:solidFill>
                </a:rPr>
                <a:t>引擎优化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接连接符 11"/>
            <p:cNvCxnSpPr/>
            <p:nvPr/>
          </p:nvCxnSpPr>
          <p:spPr>
            <a:xfrm>
              <a:off x="885000" y="2068178"/>
              <a:ext cx="35124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77940" y="2153149"/>
              <a:ext cx="3519518" cy="652470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基础应用防护引擎，抛弃正则，借助机器学习、语义分析进行优化</a:t>
              </a:r>
              <a:endPara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6639058" y="2286003"/>
            <a:ext cx="4466841" cy="1916724"/>
            <a:chOff x="806827" y="1213341"/>
            <a:chExt cx="4466841" cy="1916724"/>
          </a:xfrm>
        </p:grpSpPr>
        <p:sp>
          <p:nvSpPr>
            <p:cNvPr id="17" name="矩形 16"/>
            <p:cNvSpPr/>
            <p:nvPr/>
          </p:nvSpPr>
          <p:spPr>
            <a:xfrm>
              <a:off x="806827" y="1213341"/>
              <a:ext cx="3712419" cy="191672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46561" y="1379362"/>
              <a:ext cx="4427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WAF</a:t>
              </a:r>
              <a:r>
                <a:rPr lang="zh-CN" altLang="en-US" sz="3200" dirty="0">
                  <a:solidFill>
                    <a:schemeClr val="bg1"/>
                  </a:solidFill>
                </a:rPr>
                <a:t>功能优化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直接连接符 11"/>
            <p:cNvCxnSpPr/>
            <p:nvPr/>
          </p:nvCxnSpPr>
          <p:spPr>
            <a:xfrm>
              <a:off x="885000" y="2068178"/>
              <a:ext cx="35124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877940" y="2153149"/>
              <a:ext cx="3519518" cy="932547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借助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WAF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的优势横向扩展功能，如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UGC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自动过滤、敏感数据自动打码，将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WAF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打造成应用和业务安全的基础设施</a:t>
              </a:r>
              <a:endPara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27088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40014" y="3065030"/>
            <a:ext cx="5100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kumimoji="1"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YOU!</a:t>
            </a:r>
            <a:endParaRPr kumimoji="1"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63677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50" y="0"/>
            <a:ext cx="91249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543174" y="564615"/>
            <a:ext cx="1279618" cy="1481182"/>
            <a:chOff x="2543174" y="564615"/>
            <a:chExt cx="1279618" cy="1481182"/>
          </a:xfrm>
        </p:grpSpPr>
        <p:sp>
          <p:nvSpPr>
            <p:cNvPr id="3" name="矩形 2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706455" y="683756"/>
            <a:ext cx="684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1</a:t>
            </a:r>
            <a:endParaRPr lang="zh-CN" altLang="en-US" sz="7200" b="1" dirty="0"/>
          </a:p>
        </p:txBody>
      </p:sp>
      <p:grpSp>
        <p:nvGrpSpPr>
          <p:cNvPr id="7" name="组 6"/>
          <p:cNvGrpSpPr/>
          <p:nvPr/>
        </p:nvGrpSpPr>
        <p:grpSpPr>
          <a:xfrm>
            <a:off x="6037729" y="2148700"/>
            <a:ext cx="4440563" cy="981226"/>
            <a:chOff x="6176357" y="2116448"/>
            <a:chExt cx="4440563" cy="981226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6271607" y="2116448"/>
              <a:ext cx="0" cy="981226"/>
            </a:xfrm>
            <a:prstGeom prst="line">
              <a:avLst/>
            </a:prstGeom>
            <a:ln w="127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176357" y="2116448"/>
              <a:ext cx="0" cy="98122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  <a:alpha val="9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6461031" y="2284006"/>
              <a:ext cx="4155889" cy="549379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安全基础环境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设施还算健全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7442665" y="4909266"/>
            <a:ext cx="4155889" cy="32200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199094" y="3519944"/>
            <a:ext cx="5494710" cy="981226"/>
            <a:chOff x="6199094" y="3519944"/>
            <a:chExt cx="5494710" cy="981226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1693804" y="3519944"/>
              <a:ext cx="0" cy="981226"/>
            </a:xfrm>
            <a:prstGeom prst="line">
              <a:avLst/>
            </a:prstGeom>
            <a:ln w="127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598554" y="3519944"/>
              <a:ext cx="0" cy="98122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  <a:alpha val="9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6199094" y="3710216"/>
              <a:ext cx="5217460" cy="549379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运维自动化较高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研发体系较规范化</a:t>
              </a: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6037729" y="4954668"/>
            <a:ext cx="4440563" cy="981226"/>
            <a:chOff x="6176357" y="2116448"/>
            <a:chExt cx="4440563" cy="981226"/>
          </a:xfrm>
        </p:grpSpPr>
        <p:cxnSp>
          <p:nvCxnSpPr>
            <p:cNvPr id="44" name="直接连接符 31"/>
            <p:cNvCxnSpPr/>
            <p:nvPr/>
          </p:nvCxnSpPr>
          <p:spPr>
            <a:xfrm>
              <a:off x="6271607" y="2116448"/>
              <a:ext cx="0" cy="981226"/>
            </a:xfrm>
            <a:prstGeom prst="line">
              <a:avLst/>
            </a:prstGeom>
            <a:ln w="127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17"/>
            <p:cNvCxnSpPr/>
            <p:nvPr/>
          </p:nvCxnSpPr>
          <p:spPr>
            <a:xfrm>
              <a:off x="6176357" y="2116448"/>
              <a:ext cx="0" cy="98122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  <a:alpha val="9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6461031" y="2284006"/>
              <a:ext cx="4155889" cy="549379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安全体系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制度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流程能碰地</a:t>
              </a: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4131773" y="405796"/>
            <a:ext cx="707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我们所处的环境</a:t>
            </a:r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51400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手动输入 3"/>
          <p:cNvSpPr/>
          <p:nvPr/>
        </p:nvSpPr>
        <p:spPr>
          <a:xfrm rot="5400000" flipH="1">
            <a:off x="-361950" y="1047750"/>
            <a:ext cx="6858000" cy="4762500"/>
          </a:xfrm>
          <a:prstGeom prst="flowChartManualInpu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手动输入 1"/>
          <p:cNvSpPr/>
          <p:nvPr/>
        </p:nvSpPr>
        <p:spPr>
          <a:xfrm rot="5400000" flipH="1">
            <a:off x="-1047750" y="1047750"/>
            <a:ext cx="6858000" cy="4762500"/>
          </a:xfrm>
          <a:prstGeom prst="flowChartManualInpu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手动输入 2"/>
          <p:cNvSpPr/>
          <p:nvPr/>
        </p:nvSpPr>
        <p:spPr>
          <a:xfrm rot="5400000" flipH="1">
            <a:off x="-1333500" y="1047750"/>
            <a:ext cx="6858000" cy="476250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8600" y="567975"/>
            <a:ext cx="707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我们面临的问题</a:t>
            </a:r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1025" y="1014894"/>
            <a:ext cx="22669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tx2">
                    <a:lumMod val="75000"/>
                  </a:schemeClr>
                </a:solidFill>
              </a:rPr>
              <a:t>83</a:t>
            </a:r>
            <a:r>
              <a:rPr lang="en-US" altLang="zh-CN" sz="6600" dirty="0">
                <a:solidFill>
                  <a:schemeClr val="tx2">
                    <a:lumMod val="75000"/>
                  </a:schemeClr>
                </a:solidFill>
              </a:rPr>
              <a:t>%</a:t>
            </a:r>
            <a:endParaRPr lang="zh-CN" altLang="en-US" sz="66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23900" y="2800742"/>
            <a:ext cx="3048000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14178" y="3002998"/>
            <a:ext cx="3494314" cy="93254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统计来自最近一年，经过安全团队确认，不同程度影响到业务的十余件安全事件，</a:t>
            </a:r>
            <a:endParaRPr kumimoji="1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83%</a:t>
            </a:r>
            <a:r>
              <a:rPr kumimoji="1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都可归结于应用安全、业务安全方面</a:t>
            </a:r>
            <a:endParaRPr kumimoji="1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99370" y="2259565"/>
            <a:ext cx="4089868" cy="3117100"/>
            <a:chOff x="4634483" y="1488989"/>
            <a:chExt cx="3347982" cy="2551670"/>
          </a:xfrm>
        </p:grpSpPr>
        <p:cxnSp>
          <p:nvCxnSpPr>
            <p:cNvPr id="11" name="直接连接符 10"/>
            <p:cNvCxnSpPr/>
            <p:nvPr/>
          </p:nvCxnSpPr>
          <p:spPr>
            <a:xfrm flipH="1" flipV="1">
              <a:off x="4634483" y="3032373"/>
              <a:ext cx="504056" cy="144016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4634483" y="2613454"/>
              <a:ext cx="345290" cy="41892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973595" y="2619632"/>
              <a:ext cx="481913" cy="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115698" y="2619632"/>
              <a:ext cx="345988" cy="56223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4973595" y="2248930"/>
              <a:ext cx="370702" cy="36452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5338119" y="1773196"/>
              <a:ext cx="345989" cy="48809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5677930" y="1488989"/>
              <a:ext cx="358346" cy="290385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690287" y="1773194"/>
              <a:ext cx="469556" cy="14210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319584" y="2255108"/>
              <a:ext cx="506627" cy="14828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832389" y="2403389"/>
              <a:ext cx="481914" cy="35216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820032" y="1915297"/>
              <a:ext cx="339811" cy="49427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042454" y="1488989"/>
              <a:ext cx="481914" cy="210065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5455508" y="2397211"/>
              <a:ext cx="364524" cy="22860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461686" y="2613454"/>
              <a:ext cx="500449" cy="42630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5628503" y="3032375"/>
              <a:ext cx="333632" cy="544906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5128054" y="3175686"/>
              <a:ext cx="475735" cy="405256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597611" y="3601995"/>
              <a:ext cx="518984" cy="6178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962135" y="3033584"/>
              <a:ext cx="488092" cy="21624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6166022" y="1692876"/>
              <a:ext cx="358346" cy="22242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524368" y="1692876"/>
              <a:ext cx="494270" cy="21624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5962135" y="2743200"/>
              <a:ext cx="352168" cy="296562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72200" y="1921476"/>
              <a:ext cx="488092" cy="41395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6660292" y="1909119"/>
              <a:ext cx="358346" cy="42630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6314303" y="2347784"/>
              <a:ext cx="339811" cy="40777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308124" y="2755557"/>
              <a:ext cx="500449" cy="21624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6444049" y="2965622"/>
              <a:ext cx="364524" cy="29038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110416" y="3256005"/>
              <a:ext cx="327454" cy="42013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660292" y="2329248"/>
              <a:ext cx="500449" cy="21624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6796216" y="2539314"/>
              <a:ext cx="364525" cy="44484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7018638" y="1902941"/>
              <a:ext cx="500448" cy="506627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7166919" y="2403389"/>
              <a:ext cx="358346" cy="135925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7519086" y="2397211"/>
              <a:ext cx="463379" cy="7414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7636476" y="2489886"/>
              <a:ext cx="345989" cy="12356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 flipV="1">
              <a:off x="7160741" y="2539314"/>
              <a:ext cx="469556" cy="67962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7302843" y="2613454"/>
              <a:ext cx="339811" cy="55605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 flipV="1">
              <a:off x="6802395" y="2971800"/>
              <a:ext cx="506627" cy="19770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6450227" y="3249827"/>
              <a:ext cx="494270" cy="13592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6938319" y="3175686"/>
              <a:ext cx="352167" cy="210065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6110416" y="3663778"/>
              <a:ext cx="469557" cy="358346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6579973" y="3399115"/>
              <a:ext cx="358346" cy="64154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1" name="椭圆 50"/>
          <p:cNvSpPr/>
          <p:nvPr/>
        </p:nvSpPr>
        <p:spPr>
          <a:xfrm>
            <a:off x="7377802" y="4720036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566526" y="5244584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9419703" y="4198009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0279800" y="3350172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7921219" y="2140855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007976" y="3093558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189931" y="4035515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矩形 7"/>
          <p:cNvSpPr>
            <a:spLocks noChangeArrowheads="1"/>
          </p:cNvSpPr>
          <p:nvPr/>
        </p:nvSpPr>
        <p:spPr bwMode="auto">
          <a:xfrm>
            <a:off x="8334187" y="5442988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CN" altLang="en-US" sz="2400" b="1" dirty="0">
                <a:solidFill>
                  <a:schemeClr val="bg1"/>
                </a:solidFill>
              </a:rPr>
              <a:t>刷接口</a:t>
            </a:r>
          </a:p>
        </p:txBody>
      </p:sp>
      <p:sp>
        <p:nvSpPr>
          <p:cNvPr id="60" name="矩形 7"/>
          <p:cNvSpPr>
            <a:spLocks noChangeArrowheads="1"/>
          </p:cNvSpPr>
          <p:nvPr/>
        </p:nvSpPr>
        <p:spPr bwMode="auto">
          <a:xfrm>
            <a:off x="9566566" y="4299451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CN" altLang="en-US" sz="2400" b="1" dirty="0">
                <a:solidFill>
                  <a:schemeClr val="bg1"/>
                </a:solidFill>
              </a:rPr>
              <a:t>恶意扫描</a:t>
            </a:r>
          </a:p>
        </p:txBody>
      </p:sp>
      <p:sp>
        <p:nvSpPr>
          <p:cNvPr id="61" name="矩形 7"/>
          <p:cNvSpPr>
            <a:spLocks noChangeArrowheads="1"/>
          </p:cNvSpPr>
          <p:nvPr/>
        </p:nvSpPr>
        <p:spPr bwMode="auto">
          <a:xfrm>
            <a:off x="10498676" y="3287276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CN" altLang="en-US" sz="2400" b="1" dirty="0">
                <a:solidFill>
                  <a:schemeClr val="bg1"/>
                </a:solidFill>
              </a:rPr>
              <a:t>漏洞探测</a:t>
            </a:r>
          </a:p>
        </p:txBody>
      </p:sp>
      <p:sp>
        <p:nvSpPr>
          <p:cNvPr id="63" name="矩形 7"/>
          <p:cNvSpPr>
            <a:spLocks noChangeArrowheads="1"/>
          </p:cNvSpPr>
          <p:nvPr/>
        </p:nvSpPr>
        <p:spPr bwMode="auto">
          <a:xfrm>
            <a:off x="7649749" y="171110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CN" altLang="en-US" sz="2400" b="1" dirty="0">
                <a:solidFill>
                  <a:schemeClr val="bg1"/>
                </a:solidFill>
              </a:rPr>
              <a:t>撞库攻击</a:t>
            </a:r>
          </a:p>
        </p:txBody>
      </p:sp>
      <p:sp>
        <p:nvSpPr>
          <p:cNvPr id="64" name="矩形 7"/>
          <p:cNvSpPr>
            <a:spLocks noChangeArrowheads="1"/>
          </p:cNvSpPr>
          <p:nvPr/>
        </p:nvSpPr>
        <p:spPr bwMode="auto">
          <a:xfrm>
            <a:off x="5678945" y="2820221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CN" altLang="en-US" sz="2400" b="1" dirty="0">
                <a:solidFill>
                  <a:schemeClr val="bg1"/>
                </a:solidFill>
              </a:rPr>
              <a:t>高频爬虫</a:t>
            </a:r>
          </a:p>
        </p:txBody>
      </p:sp>
      <p:sp>
        <p:nvSpPr>
          <p:cNvPr id="65" name="矩形 7"/>
          <p:cNvSpPr>
            <a:spLocks noChangeArrowheads="1"/>
          </p:cNvSpPr>
          <p:nvPr/>
        </p:nvSpPr>
        <p:spPr bwMode="auto">
          <a:xfrm>
            <a:off x="5070501" y="3889078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CN" altLang="en-US" sz="2400" b="1" dirty="0">
                <a:solidFill>
                  <a:schemeClr val="bg1"/>
                </a:solidFill>
              </a:rPr>
              <a:t>薅羊毛</a:t>
            </a:r>
          </a:p>
        </p:txBody>
      </p:sp>
      <p:sp>
        <p:nvSpPr>
          <p:cNvPr id="66" name="矩形 7"/>
          <p:cNvSpPr>
            <a:spLocks noChangeArrowheads="1"/>
          </p:cNvSpPr>
          <p:nvPr/>
        </p:nvSpPr>
        <p:spPr bwMode="auto">
          <a:xfrm>
            <a:off x="6721173" y="4899906"/>
            <a:ext cx="13889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chemeClr val="bg1"/>
                </a:solidFill>
              </a:rPr>
              <a:t>Web</a:t>
            </a:r>
            <a:r>
              <a:rPr lang="zh-CN" altLang="en-US" sz="2400" b="1" dirty="0">
                <a:solidFill>
                  <a:schemeClr val="bg1"/>
                </a:solidFill>
              </a:rPr>
              <a:t>攻击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xmlns="" id="{A2D8D1F5-864D-3042-A9EF-32DBF18CC4FF}"/>
              </a:ext>
            </a:extLst>
          </p:cNvPr>
          <p:cNvSpPr/>
          <p:nvPr/>
        </p:nvSpPr>
        <p:spPr>
          <a:xfrm>
            <a:off x="9102396" y="2618735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9" name="矩形 7">
            <a:extLst>
              <a:ext uri="{FF2B5EF4-FFF2-40B4-BE49-F238E27FC236}">
                <a16:creationId xmlns:a16="http://schemas.microsoft.com/office/drawing/2014/main" xmlns="" id="{24BEB575-4D94-5840-957D-B6A653642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5292" y="2137536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CN" altLang="en-US" sz="2400" b="1" dirty="0">
                <a:solidFill>
                  <a:schemeClr val="bg1"/>
                </a:solidFill>
              </a:rPr>
              <a:t>信息泄露</a:t>
            </a:r>
          </a:p>
        </p:txBody>
      </p:sp>
    </p:spTree>
    <p:extLst>
      <p:ext uri="{BB962C8B-B14F-4D97-AF65-F5344CB8AC3E}">
        <p14:creationId xmlns:p14="http://schemas.microsoft.com/office/powerpoint/2010/main" val="257352380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88551" y="0"/>
            <a:ext cx="2542126" cy="1429946"/>
          </a:xfrm>
          <a:prstGeom prst="triangle">
            <a:avLst/>
          </a:prstGeom>
        </p:spPr>
      </p:pic>
      <p:grpSp>
        <p:nvGrpSpPr>
          <p:cNvPr id="26" name="组 25"/>
          <p:cNvGrpSpPr/>
          <p:nvPr/>
        </p:nvGrpSpPr>
        <p:grpSpPr>
          <a:xfrm>
            <a:off x="6575373" y="5985655"/>
            <a:ext cx="5582742" cy="442513"/>
            <a:chOff x="244270" y="6045049"/>
            <a:chExt cx="5845094" cy="487349"/>
          </a:xfrm>
        </p:grpSpPr>
        <p:sp>
          <p:nvSpPr>
            <p:cNvPr id="24" name="矩形 23"/>
            <p:cNvSpPr/>
            <p:nvPr/>
          </p:nvSpPr>
          <p:spPr>
            <a:xfrm>
              <a:off x="244270" y="6045049"/>
              <a:ext cx="5845094" cy="48734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44270" y="6055822"/>
              <a:ext cx="5191936" cy="452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>
                  <a:solidFill>
                    <a:schemeClr val="bg1"/>
                  </a:solidFill>
                </a:rPr>
                <a:t>                积分盗刷</a:t>
              </a:r>
              <a:r>
                <a:rPr lang="zh-CN" altLang="en-US" kern="0" noProof="0" dirty="0">
                  <a:solidFill>
                    <a:schemeClr val="bg1"/>
                  </a:solidFill>
                </a:rPr>
                <a:t>在安全监控系统中的体现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69277" y="404446"/>
            <a:ext cx="5381677" cy="58732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46561" y="1379362"/>
            <a:ext cx="4427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实际看到的攻击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接连接符 11"/>
          <p:cNvCxnSpPr/>
          <p:nvPr/>
        </p:nvCxnSpPr>
        <p:spPr>
          <a:xfrm>
            <a:off x="885000" y="2068178"/>
            <a:ext cx="35124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877939" y="2153149"/>
            <a:ext cx="3690049" cy="1052580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安全监控系统试图打通应用、业务、网络、系统等不同维度的安全相关实时日志，进行关联分析，对攻击进行实时预警，而我们在其中，看到最多的，正是应用或业务层面的安全攻击。</a:t>
            </a:r>
            <a:endParaRPr kumimoji="1"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54526" y="21656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6575373" y="642860"/>
            <a:ext cx="5103280" cy="2562869"/>
            <a:chOff x="6374796" y="485132"/>
            <a:chExt cx="5582742" cy="2694598"/>
          </a:xfrm>
        </p:grpSpPr>
        <p:grpSp>
          <p:nvGrpSpPr>
            <p:cNvPr id="21" name="组 20"/>
            <p:cNvGrpSpPr/>
            <p:nvPr/>
          </p:nvGrpSpPr>
          <p:grpSpPr>
            <a:xfrm>
              <a:off x="6374796" y="2658124"/>
              <a:ext cx="5582742" cy="521606"/>
              <a:chOff x="5195487" y="4579987"/>
              <a:chExt cx="6315934" cy="569054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195487" y="4579987"/>
                <a:ext cx="6315934" cy="569054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281957" y="4622329"/>
                <a:ext cx="5998916" cy="479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noProof="0" dirty="0">
                    <a:solidFill>
                      <a:schemeClr val="bg1"/>
                    </a:solidFill>
                  </a:rPr>
                  <a:t>               撞库攻击在安全监控系统中的体现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96" y="485132"/>
              <a:ext cx="5582742" cy="2168101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373" y="3862791"/>
            <a:ext cx="4958901" cy="212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2972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 rot="10800000">
            <a:off x="-3431709" y="-5417"/>
            <a:ext cx="6863417" cy="6863417"/>
          </a:xfrm>
          <a:prstGeom prst="pie">
            <a:avLst>
              <a:gd name="adj1" fmla="val 5347296"/>
              <a:gd name="adj2" fmla="val 16200000"/>
            </a:avLst>
          </a:prstGeom>
        </p:spPr>
      </p:pic>
      <p:sp>
        <p:nvSpPr>
          <p:cNvPr id="21" name="椭圆 20"/>
          <p:cNvSpPr/>
          <p:nvPr/>
        </p:nvSpPr>
        <p:spPr>
          <a:xfrm>
            <a:off x="-2370371" y="1094870"/>
            <a:ext cx="4662487" cy="46624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36864" y="1316176"/>
            <a:ext cx="7016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传统的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3608852" y="821357"/>
            <a:ext cx="8893517" cy="5963556"/>
            <a:chOff x="3608852" y="821357"/>
            <a:chExt cx="8893517" cy="5963556"/>
          </a:xfrm>
        </p:grpSpPr>
        <p:grpSp>
          <p:nvGrpSpPr>
            <p:cNvPr id="84" name="组 83"/>
            <p:cNvGrpSpPr/>
            <p:nvPr/>
          </p:nvGrpSpPr>
          <p:grpSpPr>
            <a:xfrm>
              <a:off x="3713189" y="821357"/>
              <a:ext cx="2435223" cy="1928696"/>
              <a:chOff x="3874105" y="222834"/>
              <a:chExt cx="2435223" cy="1928696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3874105" y="222834"/>
                <a:ext cx="1928696" cy="1928696"/>
              </a:xfrm>
              <a:prstGeom prst="ellipse">
                <a:avLst/>
              </a:prstGeom>
            </p:spPr>
          </p:pic>
          <p:sp>
            <p:nvSpPr>
              <p:cNvPr id="26" name="文本框 25"/>
              <p:cNvSpPr txBox="1"/>
              <p:nvPr/>
            </p:nvSpPr>
            <p:spPr>
              <a:xfrm>
                <a:off x="4042378" y="929699"/>
                <a:ext cx="22669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风控团队</a:t>
                </a:r>
              </a:p>
            </p:txBody>
          </p:sp>
        </p:grpSp>
        <p:grpSp>
          <p:nvGrpSpPr>
            <p:cNvPr id="57" name="组 56"/>
            <p:cNvGrpSpPr/>
            <p:nvPr/>
          </p:nvGrpSpPr>
          <p:grpSpPr>
            <a:xfrm>
              <a:off x="9562464" y="831495"/>
              <a:ext cx="2435223" cy="1928696"/>
              <a:chOff x="8895821" y="182670"/>
              <a:chExt cx="2435223" cy="1928696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8895821" y="182670"/>
                <a:ext cx="1928696" cy="1928696"/>
              </a:xfrm>
              <a:prstGeom prst="ellipse">
                <a:avLst/>
              </a:prstGeom>
              <a:solidFill>
                <a:schemeClr val="accent2">
                  <a:alpha val="56000"/>
                </a:schemeClr>
              </a:solidFill>
            </p:spPr>
          </p:pic>
          <p:sp>
            <p:nvSpPr>
              <p:cNvPr id="33" name="文本框 32"/>
              <p:cNvSpPr txBox="1"/>
              <p:nvPr/>
            </p:nvSpPr>
            <p:spPr>
              <a:xfrm>
                <a:off x="9064094" y="889535"/>
                <a:ext cx="22669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反爬团队</a:t>
                </a:r>
              </a:p>
            </p:txBody>
          </p:sp>
        </p:grpSp>
        <p:grpSp>
          <p:nvGrpSpPr>
            <p:cNvPr id="55" name="组 54"/>
            <p:cNvGrpSpPr/>
            <p:nvPr/>
          </p:nvGrpSpPr>
          <p:grpSpPr>
            <a:xfrm>
              <a:off x="3722033" y="2864726"/>
              <a:ext cx="1746827" cy="1448663"/>
              <a:chOff x="4069421" y="2867843"/>
              <a:chExt cx="1746827" cy="1448663"/>
            </a:xfrm>
          </p:grpSpPr>
          <p:pic>
            <p:nvPicPr>
              <p:cNvPr id="35" name="图片 34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4069421" y="2867843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36" name="文本框 35"/>
              <p:cNvSpPr txBox="1"/>
              <p:nvPr/>
            </p:nvSpPr>
            <p:spPr>
              <a:xfrm>
                <a:off x="4239962" y="3421888"/>
                <a:ext cx="1576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风控系统</a:t>
                </a:r>
              </a:p>
            </p:txBody>
          </p:sp>
        </p:grpSp>
        <p:grpSp>
          <p:nvGrpSpPr>
            <p:cNvPr id="60" name="组 59"/>
            <p:cNvGrpSpPr/>
            <p:nvPr/>
          </p:nvGrpSpPr>
          <p:grpSpPr>
            <a:xfrm>
              <a:off x="3608852" y="4774574"/>
              <a:ext cx="2435223" cy="1928696"/>
              <a:chOff x="3874104" y="4793009"/>
              <a:chExt cx="2435223" cy="1928696"/>
            </a:xfrm>
          </p:grpSpPr>
          <p:pic>
            <p:nvPicPr>
              <p:cNvPr id="37" name="图片 36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3874104" y="4793009"/>
                <a:ext cx="1928696" cy="1928696"/>
              </a:xfrm>
              <a:prstGeom prst="ellipse">
                <a:avLst/>
              </a:prstGeom>
              <a:solidFill>
                <a:schemeClr val="accent2">
                  <a:alpha val="56000"/>
                </a:schemeClr>
              </a:solidFill>
            </p:spPr>
          </p:pic>
          <p:sp>
            <p:nvSpPr>
              <p:cNvPr id="38" name="文本框 37"/>
              <p:cNvSpPr txBox="1"/>
              <p:nvPr/>
            </p:nvSpPr>
            <p:spPr>
              <a:xfrm>
                <a:off x="4042377" y="5499874"/>
                <a:ext cx="22669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安全团队</a:t>
                </a:r>
              </a:p>
            </p:txBody>
          </p:sp>
        </p:grpSp>
        <p:grpSp>
          <p:nvGrpSpPr>
            <p:cNvPr id="54" name="组 53"/>
            <p:cNvGrpSpPr/>
            <p:nvPr/>
          </p:nvGrpSpPr>
          <p:grpSpPr>
            <a:xfrm>
              <a:off x="5801465" y="889535"/>
              <a:ext cx="1746827" cy="1448663"/>
              <a:chOff x="5758909" y="2227176"/>
              <a:chExt cx="1746827" cy="1448663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5758909" y="2227176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40" name="文本框 39"/>
              <p:cNvSpPr txBox="1"/>
              <p:nvPr/>
            </p:nvSpPr>
            <p:spPr>
              <a:xfrm>
                <a:off x="5929450" y="2646751"/>
                <a:ext cx="1576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设备指纹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    系统</a:t>
                </a:r>
              </a:p>
            </p:txBody>
          </p:sp>
        </p:grpSp>
        <p:grpSp>
          <p:nvGrpSpPr>
            <p:cNvPr id="56" name="组 55"/>
            <p:cNvGrpSpPr/>
            <p:nvPr/>
          </p:nvGrpSpPr>
          <p:grpSpPr>
            <a:xfrm>
              <a:off x="7884455" y="1185404"/>
              <a:ext cx="1746827" cy="1448663"/>
              <a:chOff x="7923971" y="2198363"/>
              <a:chExt cx="1746827" cy="1448663"/>
            </a:xfrm>
          </p:grpSpPr>
          <p:pic>
            <p:nvPicPr>
              <p:cNvPr id="42" name="图片 41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7923971" y="2198363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43" name="文本框 42"/>
              <p:cNvSpPr txBox="1"/>
              <p:nvPr/>
            </p:nvSpPr>
            <p:spPr>
              <a:xfrm>
                <a:off x="8094512" y="2752408"/>
                <a:ext cx="1576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反爬系统</a:t>
                </a: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9907635" y="4830497"/>
              <a:ext cx="2435223" cy="1928696"/>
              <a:chOff x="8895821" y="4793009"/>
              <a:chExt cx="2435223" cy="1928696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8895821" y="4793009"/>
                <a:ext cx="1928696" cy="1928696"/>
              </a:xfrm>
              <a:prstGeom prst="ellipse">
                <a:avLst/>
              </a:prstGeom>
              <a:solidFill>
                <a:schemeClr val="accent2">
                  <a:alpha val="56000"/>
                </a:schemeClr>
              </a:solidFill>
            </p:spPr>
          </p:pic>
          <p:sp>
            <p:nvSpPr>
              <p:cNvPr id="47" name="文本框 46"/>
              <p:cNvSpPr txBox="1"/>
              <p:nvPr/>
            </p:nvSpPr>
            <p:spPr>
              <a:xfrm>
                <a:off x="9064094" y="5499874"/>
                <a:ext cx="22669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运维团队</a:t>
                </a:r>
              </a:p>
            </p:txBody>
          </p:sp>
        </p:grpSp>
        <p:grpSp>
          <p:nvGrpSpPr>
            <p:cNvPr id="72" name="组 71"/>
            <p:cNvGrpSpPr/>
            <p:nvPr/>
          </p:nvGrpSpPr>
          <p:grpSpPr>
            <a:xfrm>
              <a:off x="6214896" y="2363947"/>
              <a:ext cx="1652698" cy="1448663"/>
              <a:chOff x="7353847" y="2721319"/>
              <a:chExt cx="1652698" cy="1448663"/>
            </a:xfrm>
          </p:grpSpPr>
          <p:pic>
            <p:nvPicPr>
              <p:cNvPr id="48" name="图片 47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7353847" y="2721319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49" name="文本框 48"/>
              <p:cNvSpPr txBox="1"/>
              <p:nvPr/>
            </p:nvSpPr>
            <p:spPr>
              <a:xfrm>
                <a:off x="7430259" y="3154341"/>
                <a:ext cx="1576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野生验证码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      系统</a:t>
                </a:r>
              </a:p>
            </p:txBody>
          </p:sp>
        </p:grpSp>
        <p:grpSp>
          <p:nvGrpSpPr>
            <p:cNvPr id="58" name="组 57"/>
            <p:cNvGrpSpPr/>
            <p:nvPr/>
          </p:nvGrpSpPr>
          <p:grpSpPr>
            <a:xfrm>
              <a:off x="5170696" y="3621850"/>
              <a:ext cx="1746827" cy="1448663"/>
              <a:chOff x="5721540" y="3927258"/>
              <a:chExt cx="1746827" cy="1448663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5721540" y="3927258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51" name="文本框 50"/>
              <p:cNvSpPr txBox="1"/>
              <p:nvPr/>
            </p:nvSpPr>
            <p:spPr>
              <a:xfrm>
                <a:off x="5892081" y="4481303"/>
                <a:ext cx="1576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WAF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系统</a:t>
                </a:r>
              </a:p>
            </p:txBody>
          </p:sp>
        </p:grpSp>
        <p:grpSp>
          <p:nvGrpSpPr>
            <p:cNvPr id="59" name="组 58"/>
            <p:cNvGrpSpPr/>
            <p:nvPr/>
          </p:nvGrpSpPr>
          <p:grpSpPr>
            <a:xfrm>
              <a:off x="6184018" y="5070513"/>
              <a:ext cx="1749655" cy="1448663"/>
              <a:chOff x="6643968" y="5247522"/>
              <a:chExt cx="1749655" cy="1448663"/>
            </a:xfrm>
          </p:grpSpPr>
          <p:pic>
            <p:nvPicPr>
              <p:cNvPr id="52" name="图片 51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6643968" y="5247522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53" name="文本框 52"/>
              <p:cNvSpPr txBox="1"/>
              <p:nvPr/>
            </p:nvSpPr>
            <p:spPr>
              <a:xfrm>
                <a:off x="6817337" y="5686177"/>
                <a:ext cx="1576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安全预警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    系统</a:t>
                </a: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8253267" y="5336250"/>
              <a:ext cx="1758253" cy="1448663"/>
              <a:chOff x="7663632" y="4017419"/>
              <a:chExt cx="1758253" cy="1448663"/>
            </a:xfrm>
          </p:grpSpPr>
          <p:pic>
            <p:nvPicPr>
              <p:cNvPr id="61" name="图片 60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7663632" y="4017419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62" name="文本框 61"/>
              <p:cNvSpPr txBox="1"/>
              <p:nvPr/>
            </p:nvSpPr>
            <p:spPr>
              <a:xfrm>
                <a:off x="7845599" y="4478097"/>
                <a:ext cx="1576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应用限流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    系统</a:t>
                </a:r>
              </a:p>
            </p:txBody>
          </p:sp>
        </p:grpSp>
        <p:grpSp>
          <p:nvGrpSpPr>
            <p:cNvPr id="67" name="组 66"/>
            <p:cNvGrpSpPr/>
            <p:nvPr/>
          </p:nvGrpSpPr>
          <p:grpSpPr>
            <a:xfrm>
              <a:off x="9486092" y="3487560"/>
              <a:ext cx="1852255" cy="1448663"/>
              <a:chOff x="9823856" y="2847312"/>
              <a:chExt cx="1852255" cy="1448663"/>
            </a:xfrm>
          </p:grpSpPr>
          <p:pic>
            <p:nvPicPr>
              <p:cNvPr id="65" name="图片 64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9823856" y="2847312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66" name="文本框 65"/>
              <p:cNvSpPr txBox="1"/>
              <p:nvPr/>
            </p:nvSpPr>
            <p:spPr>
              <a:xfrm>
                <a:off x="10099825" y="3260733"/>
                <a:ext cx="1576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好多个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黑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IP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库</a:t>
                </a:r>
              </a:p>
            </p:txBody>
          </p:sp>
        </p:grpSp>
        <p:grpSp>
          <p:nvGrpSpPr>
            <p:cNvPr id="69" name="组 68"/>
            <p:cNvGrpSpPr/>
            <p:nvPr/>
          </p:nvGrpSpPr>
          <p:grpSpPr>
            <a:xfrm>
              <a:off x="10710810" y="2563513"/>
              <a:ext cx="1791559" cy="1448663"/>
              <a:chOff x="9823856" y="2847312"/>
              <a:chExt cx="1791559" cy="1448663"/>
            </a:xfrm>
          </p:grpSpPr>
          <p:pic>
            <p:nvPicPr>
              <p:cNvPr id="70" name="图片 69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9823856" y="2847312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71" name="文本框 70"/>
              <p:cNvSpPr txBox="1"/>
              <p:nvPr/>
            </p:nvSpPr>
            <p:spPr>
              <a:xfrm>
                <a:off x="10039129" y="3250700"/>
                <a:ext cx="1576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 神秘的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封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IP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规则</a:t>
                </a:r>
              </a:p>
            </p:txBody>
          </p:sp>
        </p:grpSp>
      </p:grpSp>
      <p:grpSp>
        <p:nvGrpSpPr>
          <p:cNvPr id="3" name="组 2"/>
          <p:cNvGrpSpPr/>
          <p:nvPr/>
        </p:nvGrpSpPr>
        <p:grpSpPr>
          <a:xfrm>
            <a:off x="7237604" y="3287845"/>
            <a:ext cx="2031325" cy="1505145"/>
            <a:chOff x="7237604" y="3287845"/>
            <a:chExt cx="2031325" cy="1505145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5348" y="3287845"/>
              <a:ext cx="1221406" cy="1149559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7237604" y="4454436"/>
              <a:ext cx="20313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传说中的业务需求方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2747012" y="290479"/>
            <a:ext cx="9148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如果某业务部门（需求方）遇到了爬虫和羊毛党的威胁</a:t>
            </a:r>
            <a:r>
              <a:rPr lang="mr-IN" altLang="zh-CN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613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47873" y="290479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请求流向管辖势力范围简图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4034836" y="2196669"/>
            <a:ext cx="2347299" cy="1527201"/>
            <a:chOff x="2060547" y="2570014"/>
            <a:chExt cx="2347299" cy="152720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2060547" y="2570014"/>
              <a:ext cx="1527201" cy="1527201"/>
            </a:xfrm>
            <a:prstGeom prst="ellipse">
              <a:avLst/>
            </a:prstGeom>
            <a:solidFill>
              <a:schemeClr val="accent2">
                <a:alpha val="56000"/>
              </a:schemeClr>
            </a:solidFill>
          </p:spPr>
        </p:pic>
        <p:sp>
          <p:nvSpPr>
            <p:cNvPr id="13" name="文本框 12"/>
            <p:cNvSpPr txBox="1"/>
            <p:nvPr/>
          </p:nvSpPr>
          <p:spPr>
            <a:xfrm>
              <a:off x="2140896" y="3139510"/>
              <a:ext cx="2266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运维团队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3541683" y="1896398"/>
            <a:ext cx="2555663" cy="21277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14"/>
          <p:cNvGrpSpPr/>
          <p:nvPr/>
        </p:nvGrpSpPr>
        <p:grpSpPr>
          <a:xfrm>
            <a:off x="6837095" y="2196668"/>
            <a:ext cx="2347299" cy="1527201"/>
            <a:chOff x="2060547" y="2570014"/>
            <a:chExt cx="2347299" cy="152720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2060547" y="2570014"/>
              <a:ext cx="1527201" cy="1527201"/>
            </a:xfrm>
            <a:prstGeom prst="ellipse">
              <a:avLst/>
            </a:prstGeom>
            <a:solidFill>
              <a:schemeClr val="accent2">
                <a:alpha val="56000"/>
              </a:schemeClr>
            </a:solidFill>
          </p:spPr>
        </p:pic>
        <p:sp>
          <p:nvSpPr>
            <p:cNvPr id="17" name="文本框 16"/>
            <p:cNvSpPr txBox="1"/>
            <p:nvPr/>
          </p:nvSpPr>
          <p:spPr>
            <a:xfrm>
              <a:off x="2140896" y="3139510"/>
              <a:ext cx="2266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</a:rPr>
                <a:t>前端业务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9617382" y="2236532"/>
            <a:ext cx="2347299" cy="1527201"/>
            <a:chOff x="2060547" y="2570014"/>
            <a:chExt cx="2347299" cy="15272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2060547" y="2570014"/>
              <a:ext cx="1527201" cy="1527201"/>
            </a:xfrm>
            <a:prstGeom prst="ellipse">
              <a:avLst/>
            </a:prstGeom>
            <a:solidFill>
              <a:schemeClr val="accent2">
                <a:alpha val="56000"/>
              </a:schemeClr>
            </a:solidFill>
          </p:spPr>
        </p:pic>
        <p:sp>
          <p:nvSpPr>
            <p:cNvPr id="20" name="文本框 19"/>
            <p:cNvSpPr txBox="1"/>
            <p:nvPr/>
          </p:nvSpPr>
          <p:spPr>
            <a:xfrm>
              <a:off x="2140896" y="3139510"/>
              <a:ext cx="2266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后端业务</a:t>
              </a:r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8275489" y="4440864"/>
            <a:ext cx="2347299" cy="1527201"/>
            <a:chOff x="2060547" y="2570014"/>
            <a:chExt cx="2347299" cy="1527201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2060547" y="2570014"/>
              <a:ext cx="1527201" cy="1527201"/>
            </a:xfrm>
            <a:prstGeom prst="ellipse">
              <a:avLst/>
            </a:prstGeom>
            <a:solidFill>
              <a:schemeClr val="accent2">
                <a:alpha val="56000"/>
              </a:schemeClr>
            </a:solidFill>
          </p:spPr>
        </p:pic>
        <p:sp>
          <p:nvSpPr>
            <p:cNvPr id="23" name="文本框 22"/>
            <p:cNvSpPr txBox="1"/>
            <p:nvPr/>
          </p:nvSpPr>
          <p:spPr>
            <a:xfrm>
              <a:off x="2140896" y="3139510"/>
              <a:ext cx="2266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公共业务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6243628" y="1896398"/>
            <a:ext cx="2694169" cy="21277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736993" y="4177323"/>
            <a:ext cx="2694169" cy="21277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084078" y="1896398"/>
            <a:ext cx="2694169" cy="21277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右箭头 33"/>
          <p:cNvSpPr/>
          <p:nvPr/>
        </p:nvSpPr>
        <p:spPr>
          <a:xfrm>
            <a:off x="5696531" y="2643307"/>
            <a:ext cx="932283" cy="63392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左右箭头 34"/>
          <p:cNvSpPr/>
          <p:nvPr/>
        </p:nvSpPr>
        <p:spPr>
          <a:xfrm>
            <a:off x="8538818" y="2674118"/>
            <a:ext cx="932283" cy="63392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左右箭头 35"/>
          <p:cNvSpPr/>
          <p:nvPr/>
        </p:nvSpPr>
        <p:spPr>
          <a:xfrm rot="3556896">
            <a:off x="7781453" y="3797613"/>
            <a:ext cx="932283" cy="63392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左右箭头 36"/>
          <p:cNvSpPr/>
          <p:nvPr/>
        </p:nvSpPr>
        <p:spPr>
          <a:xfrm rot="6974851">
            <a:off x="9336549" y="3772528"/>
            <a:ext cx="932283" cy="63392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65787" y="1890540"/>
            <a:ext cx="2555663" cy="21277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58953" y="2692799"/>
            <a:ext cx="226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用户请求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40" name="组合 160"/>
          <p:cNvGrpSpPr/>
          <p:nvPr/>
        </p:nvGrpSpPr>
        <p:grpSpPr>
          <a:xfrm>
            <a:off x="2893713" y="4116360"/>
            <a:ext cx="2097508" cy="467981"/>
            <a:chOff x="2845492" y="4353305"/>
            <a:chExt cx="2307734" cy="387457"/>
          </a:xfrm>
        </p:grpSpPr>
        <p:sp>
          <p:nvSpPr>
            <p:cNvPr id="41" name="任意多边形 162"/>
            <p:cNvSpPr/>
            <p:nvPr/>
          </p:nvSpPr>
          <p:spPr>
            <a:xfrm flipH="1">
              <a:off x="3512407" y="4353305"/>
              <a:ext cx="1640819" cy="387457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845492" y="4403778"/>
              <a:ext cx="2083239" cy="305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kern="0" noProof="0" dirty="0">
                  <a:solidFill>
                    <a:schemeClr val="bg1"/>
                  </a:solidFill>
                </a:rPr>
                <a:t>4/7</a:t>
              </a:r>
              <a:r>
                <a:rPr lang="zh-CN" altLang="en-US" kern="0" noProof="0" dirty="0">
                  <a:solidFill>
                    <a:schemeClr val="bg1"/>
                  </a:solidFill>
                </a:rPr>
                <a:t>层负载、流控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6382387" y="1457971"/>
            <a:ext cx="2681623" cy="440931"/>
            <a:chOff x="6243629" y="1095278"/>
            <a:chExt cx="2681623" cy="467981"/>
          </a:xfrm>
        </p:grpSpPr>
        <p:sp>
          <p:nvSpPr>
            <p:cNvPr id="44" name="任意多边形 162"/>
            <p:cNvSpPr/>
            <p:nvPr/>
          </p:nvSpPr>
          <p:spPr>
            <a:xfrm rot="10800000" flipH="1">
              <a:off x="6243629" y="1095278"/>
              <a:ext cx="2240747" cy="467981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663094" y="1153731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noProof="0" dirty="0">
                  <a:solidFill>
                    <a:schemeClr val="bg1"/>
                  </a:solidFill>
                </a:rPr>
                <a:t>页面展示、前端功能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9222932" y="1454698"/>
            <a:ext cx="2991003" cy="440931"/>
            <a:chOff x="6243629" y="1095278"/>
            <a:chExt cx="2991003" cy="467981"/>
          </a:xfrm>
        </p:grpSpPr>
        <p:sp>
          <p:nvSpPr>
            <p:cNvPr id="49" name="任意多边形 162"/>
            <p:cNvSpPr/>
            <p:nvPr/>
          </p:nvSpPr>
          <p:spPr>
            <a:xfrm rot="10800000" flipH="1">
              <a:off x="6243629" y="1095278"/>
              <a:ext cx="2240747" cy="467981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663094" y="1153731"/>
              <a:ext cx="2571538" cy="39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noProof="0" dirty="0">
                  <a:solidFill>
                    <a:schemeClr val="bg1"/>
                  </a:solidFill>
                </a:rPr>
                <a:t>业务逻辑处理</a:t>
              </a:r>
              <a:r>
                <a:rPr lang="zh-CN" altLang="en-US" kern="0" dirty="0">
                  <a:solidFill>
                    <a:schemeClr val="bg1"/>
                  </a:solidFill>
                </a:rPr>
                <a:t>、内部</a:t>
              </a:r>
              <a:r>
                <a:rPr lang="en-US" altLang="zh-CN" kern="0" dirty="0">
                  <a:solidFill>
                    <a:schemeClr val="bg1"/>
                  </a:solidFill>
                </a:rPr>
                <a:t>API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4" name="组合 160"/>
          <p:cNvGrpSpPr/>
          <p:nvPr/>
        </p:nvGrpSpPr>
        <p:grpSpPr>
          <a:xfrm>
            <a:off x="5953411" y="5992132"/>
            <a:ext cx="2097508" cy="467981"/>
            <a:chOff x="2845492" y="4353305"/>
            <a:chExt cx="2307734" cy="387457"/>
          </a:xfrm>
        </p:grpSpPr>
        <p:sp>
          <p:nvSpPr>
            <p:cNvPr id="55" name="任意多边形 162"/>
            <p:cNvSpPr/>
            <p:nvPr/>
          </p:nvSpPr>
          <p:spPr>
            <a:xfrm flipH="1">
              <a:off x="3512407" y="4353305"/>
              <a:ext cx="1640819" cy="387457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845492" y="4403778"/>
              <a:ext cx="1767547" cy="305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noProof="0" dirty="0">
                  <a:solidFill>
                    <a:schemeClr val="bg1"/>
                  </a:solidFill>
                </a:rPr>
                <a:t>公共业务处理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7" name="左右箭头 56"/>
          <p:cNvSpPr/>
          <p:nvPr/>
        </p:nvSpPr>
        <p:spPr>
          <a:xfrm>
            <a:off x="2703115" y="2633773"/>
            <a:ext cx="932283" cy="63392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0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 rot="10800000">
            <a:off x="-3431709" y="-5417"/>
            <a:ext cx="6863417" cy="6863417"/>
          </a:xfrm>
          <a:prstGeom prst="pie">
            <a:avLst>
              <a:gd name="adj1" fmla="val 5347296"/>
              <a:gd name="adj2" fmla="val 16200000"/>
            </a:avLst>
          </a:prstGeom>
        </p:spPr>
      </p:pic>
      <p:sp>
        <p:nvSpPr>
          <p:cNvPr id="21" name="椭圆 20"/>
          <p:cNvSpPr/>
          <p:nvPr/>
        </p:nvSpPr>
        <p:spPr>
          <a:xfrm>
            <a:off x="-2370371" y="1094870"/>
            <a:ext cx="4662487" cy="46624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36864" y="1316176"/>
            <a:ext cx="7016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传统的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</a:p>
        </p:txBody>
      </p:sp>
      <p:sp>
        <p:nvSpPr>
          <p:cNvPr id="160" name="矩形 159"/>
          <p:cNvSpPr/>
          <p:nvPr/>
        </p:nvSpPr>
        <p:spPr>
          <a:xfrm>
            <a:off x="1751534" y="6335744"/>
            <a:ext cx="10469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5~6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个研发团队，无数会议，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次排期，耗费大量资源，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个月过去了</a:t>
            </a:r>
            <a:r>
              <a:rPr lang="mr-IN" altLang="zh-CN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3578466" y="290479"/>
            <a:ext cx="3762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大家都很积极的参与</a:t>
            </a:r>
            <a:r>
              <a:rPr lang="mr-IN" altLang="zh-CN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3480812" y="1438821"/>
            <a:ext cx="8513755" cy="4740605"/>
            <a:chOff x="3480812" y="1438821"/>
            <a:chExt cx="8513755" cy="4740605"/>
          </a:xfrm>
        </p:grpSpPr>
        <p:grpSp>
          <p:nvGrpSpPr>
            <p:cNvPr id="13" name="组 12"/>
            <p:cNvGrpSpPr/>
            <p:nvPr/>
          </p:nvGrpSpPr>
          <p:grpSpPr>
            <a:xfrm>
              <a:off x="6615705" y="1702534"/>
              <a:ext cx="3509967" cy="773273"/>
              <a:chOff x="5246573" y="1316176"/>
              <a:chExt cx="3509967" cy="773273"/>
            </a:xfrm>
          </p:grpSpPr>
          <p:pic>
            <p:nvPicPr>
              <p:cNvPr id="79" name="图片 7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209"/>
              <a:stretch/>
            </p:blipFill>
            <p:spPr>
              <a:xfrm>
                <a:off x="5246573" y="1316176"/>
                <a:ext cx="1926558" cy="773273"/>
              </a:xfrm>
              <a:prstGeom prst="rect">
                <a:avLst/>
              </a:prstGeom>
            </p:spPr>
          </p:pic>
          <p:sp>
            <p:nvSpPr>
              <p:cNvPr id="80" name="文本框 79"/>
              <p:cNvSpPr txBox="1"/>
              <p:nvPr/>
            </p:nvSpPr>
            <p:spPr>
              <a:xfrm>
                <a:off x="5347749" y="1452720"/>
                <a:ext cx="3408791" cy="453441"/>
              </a:xfrm>
              <a:prstGeom prst="rect">
                <a:avLst/>
              </a:prstGeom>
              <a:noFill/>
            </p:spPr>
            <p:txBody>
              <a:bodyPr wrap="square" lIns="91424" tIns="45712" rIns="91424" bIns="45712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后端研发部门</a:t>
                </a:r>
                <a:endParaRPr kumimoji="1"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endParaRPr>
              </a:p>
            </p:txBody>
          </p:sp>
        </p:grpSp>
        <p:grpSp>
          <p:nvGrpSpPr>
            <p:cNvPr id="81" name="组 80"/>
            <p:cNvGrpSpPr/>
            <p:nvPr/>
          </p:nvGrpSpPr>
          <p:grpSpPr>
            <a:xfrm>
              <a:off x="3480812" y="1511390"/>
              <a:ext cx="1746827" cy="1448663"/>
              <a:chOff x="4069421" y="2867843"/>
              <a:chExt cx="1746827" cy="1448663"/>
            </a:xfrm>
          </p:grpSpPr>
          <p:pic>
            <p:nvPicPr>
              <p:cNvPr id="82" name="图片 81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4069421" y="2867843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85" name="文本框 84"/>
              <p:cNvSpPr txBox="1"/>
              <p:nvPr/>
            </p:nvSpPr>
            <p:spPr>
              <a:xfrm>
                <a:off x="4239962" y="3421888"/>
                <a:ext cx="1576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风控系统</a:t>
                </a:r>
              </a:p>
            </p:txBody>
          </p:sp>
        </p:grpSp>
        <p:grpSp>
          <p:nvGrpSpPr>
            <p:cNvPr id="86" name="组 85"/>
            <p:cNvGrpSpPr/>
            <p:nvPr/>
          </p:nvGrpSpPr>
          <p:grpSpPr>
            <a:xfrm>
              <a:off x="3480812" y="4730763"/>
              <a:ext cx="1746827" cy="1448663"/>
              <a:chOff x="5758909" y="2227176"/>
              <a:chExt cx="1746827" cy="1448663"/>
            </a:xfrm>
          </p:grpSpPr>
          <p:pic>
            <p:nvPicPr>
              <p:cNvPr id="87" name="图片 86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5758909" y="2227176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88" name="文本框 87"/>
              <p:cNvSpPr txBox="1"/>
              <p:nvPr/>
            </p:nvSpPr>
            <p:spPr>
              <a:xfrm>
                <a:off x="5929450" y="2646751"/>
                <a:ext cx="1576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设备指纹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    系统</a:t>
                </a:r>
              </a:p>
            </p:txBody>
          </p:sp>
        </p:grpSp>
        <p:grpSp>
          <p:nvGrpSpPr>
            <p:cNvPr id="89" name="组 88"/>
            <p:cNvGrpSpPr/>
            <p:nvPr/>
          </p:nvGrpSpPr>
          <p:grpSpPr>
            <a:xfrm>
              <a:off x="10247740" y="1438821"/>
              <a:ext cx="1746827" cy="1448663"/>
              <a:chOff x="7923971" y="2198363"/>
              <a:chExt cx="1746827" cy="1448663"/>
            </a:xfrm>
          </p:grpSpPr>
          <p:pic>
            <p:nvPicPr>
              <p:cNvPr id="90" name="图片 89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7923971" y="2198363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91" name="文本框 90"/>
              <p:cNvSpPr txBox="1"/>
              <p:nvPr/>
            </p:nvSpPr>
            <p:spPr>
              <a:xfrm>
                <a:off x="8094512" y="2752408"/>
                <a:ext cx="1576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反爬系统</a:t>
                </a:r>
              </a:p>
            </p:txBody>
          </p:sp>
        </p:grpSp>
        <p:grpSp>
          <p:nvGrpSpPr>
            <p:cNvPr id="110" name="组 109"/>
            <p:cNvGrpSpPr/>
            <p:nvPr/>
          </p:nvGrpSpPr>
          <p:grpSpPr>
            <a:xfrm>
              <a:off x="6624514" y="4557749"/>
              <a:ext cx="3509967" cy="773273"/>
              <a:chOff x="5246573" y="1316176"/>
              <a:chExt cx="3509967" cy="773273"/>
            </a:xfrm>
          </p:grpSpPr>
          <p:pic>
            <p:nvPicPr>
              <p:cNvPr id="111" name="图片 110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209"/>
              <a:stretch/>
            </p:blipFill>
            <p:spPr>
              <a:xfrm>
                <a:off x="5246573" y="1316176"/>
                <a:ext cx="1926558" cy="773273"/>
              </a:xfrm>
              <a:prstGeom prst="rect">
                <a:avLst/>
              </a:prstGeom>
            </p:spPr>
          </p:pic>
          <p:sp>
            <p:nvSpPr>
              <p:cNvPr id="112" name="文本框 111"/>
              <p:cNvSpPr txBox="1"/>
              <p:nvPr/>
            </p:nvSpPr>
            <p:spPr>
              <a:xfrm>
                <a:off x="5347749" y="1452720"/>
                <a:ext cx="3408791" cy="453441"/>
              </a:xfrm>
              <a:prstGeom prst="rect">
                <a:avLst/>
              </a:prstGeom>
              <a:noFill/>
            </p:spPr>
            <p:txBody>
              <a:bodyPr wrap="square" lIns="91424" tIns="45712" rIns="91424" bIns="45712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前端研发部门</a:t>
                </a:r>
                <a:endParaRPr kumimoji="1"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endParaRP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10247740" y="4713178"/>
              <a:ext cx="1652698" cy="1448663"/>
              <a:chOff x="7353847" y="2721319"/>
              <a:chExt cx="1652698" cy="1448663"/>
            </a:xfrm>
          </p:grpSpPr>
          <p:pic>
            <p:nvPicPr>
              <p:cNvPr id="114" name="图片 113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7353847" y="2721319"/>
                <a:ext cx="1448663" cy="1448663"/>
              </a:xfrm>
              <a:prstGeom prst="ellipse">
                <a:avLst/>
              </a:prstGeom>
            </p:spPr>
          </p:pic>
          <p:sp>
            <p:nvSpPr>
              <p:cNvPr id="115" name="文本框 114"/>
              <p:cNvSpPr txBox="1"/>
              <p:nvPr/>
            </p:nvSpPr>
            <p:spPr>
              <a:xfrm>
                <a:off x="7430259" y="3154341"/>
                <a:ext cx="1576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野生验证码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      系统</a:t>
                </a:r>
              </a:p>
            </p:txBody>
          </p:sp>
        </p:grpSp>
        <p:cxnSp>
          <p:nvCxnSpPr>
            <p:cNvPr id="16" name="直线箭头连接符 15"/>
            <p:cNvCxnSpPr/>
            <p:nvPr/>
          </p:nvCxnSpPr>
          <p:spPr>
            <a:xfrm>
              <a:off x="4881766" y="5146200"/>
              <a:ext cx="1742748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943188" y="4744893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0" dirty="0">
                  <a:solidFill>
                    <a:srgbClr val="000000"/>
                  </a:solidFill>
                  <a:latin typeface="Century Gothic"/>
                  <a:ea typeface="微软雅黑" panose="020B0503020204020204" pitchFamily="34" charset="-122"/>
                </a:rPr>
                <a:t>前端改造排期</a:t>
              </a:r>
              <a:endParaRPr lang="zh-CN" altLang="en-US" dirty="0"/>
            </a:p>
          </p:txBody>
        </p:sp>
        <p:cxnSp>
          <p:nvCxnSpPr>
            <p:cNvPr id="123" name="直线箭头连接符 122"/>
            <p:cNvCxnSpPr>
              <a:stCxn id="111" idx="0"/>
              <a:endCxn id="79" idx="2"/>
            </p:cNvCxnSpPr>
            <p:nvPr/>
          </p:nvCxnSpPr>
          <p:spPr>
            <a:xfrm flipH="1" flipV="1">
              <a:off x="7578984" y="2475807"/>
              <a:ext cx="8809" cy="2081942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/>
            <p:cNvSpPr/>
            <p:nvPr/>
          </p:nvSpPr>
          <p:spPr>
            <a:xfrm>
              <a:off x="7565803" y="3251364"/>
              <a:ext cx="145761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前后端数据打通项目</a:t>
              </a:r>
            </a:p>
          </p:txBody>
        </p:sp>
        <p:cxnSp>
          <p:nvCxnSpPr>
            <p:cNvPr id="125" name="直线箭头连接符 124"/>
            <p:cNvCxnSpPr>
              <a:stCxn id="79" idx="1"/>
            </p:cNvCxnSpPr>
            <p:nvPr/>
          </p:nvCxnSpPr>
          <p:spPr>
            <a:xfrm flipH="1" flipV="1">
              <a:off x="4881766" y="2089170"/>
              <a:ext cx="1733939" cy="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矩形 125"/>
            <p:cNvSpPr/>
            <p:nvPr/>
          </p:nvSpPr>
          <p:spPr>
            <a:xfrm>
              <a:off x="5046045" y="171983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0" dirty="0">
                  <a:solidFill>
                    <a:srgbClr val="000000"/>
                  </a:solidFill>
                  <a:latin typeface="Century Gothic"/>
                  <a:ea typeface="微软雅黑" panose="020B0503020204020204" pitchFamily="34" charset="-122"/>
                </a:rPr>
                <a:t>对接风控项目</a:t>
              </a:r>
              <a:endParaRPr lang="zh-CN" altLang="en-US" dirty="0"/>
            </a:p>
          </p:txBody>
        </p:sp>
        <p:cxnSp>
          <p:nvCxnSpPr>
            <p:cNvPr id="129" name="直线箭头连接符 128"/>
            <p:cNvCxnSpPr>
              <a:endCxn id="80" idx="3"/>
            </p:cNvCxnSpPr>
            <p:nvPr/>
          </p:nvCxnSpPr>
          <p:spPr>
            <a:xfrm>
              <a:off x="8542264" y="2065435"/>
              <a:ext cx="1583408" cy="364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/>
            <p:cNvSpPr/>
            <p:nvPr/>
          </p:nvSpPr>
          <p:spPr>
            <a:xfrm>
              <a:off x="8564821" y="168114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0" dirty="0">
                  <a:solidFill>
                    <a:srgbClr val="000000"/>
                  </a:solidFill>
                  <a:latin typeface="Century Gothic"/>
                  <a:ea typeface="微软雅黑" panose="020B0503020204020204" pitchFamily="34" charset="-122"/>
                </a:rPr>
                <a:t>对接反爬项目</a:t>
              </a:r>
              <a:endParaRPr lang="zh-CN" altLang="en-US" dirty="0"/>
            </a:p>
          </p:txBody>
        </p:sp>
        <p:cxnSp>
          <p:nvCxnSpPr>
            <p:cNvPr id="133" name="直线箭头连接符 132"/>
            <p:cNvCxnSpPr>
              <a:stCxn id="90" idx="3"/>
            </p:cNvCxnSpPr>
            <p:nvPr/>
          </p:nvCxnSpPr>
          <p:spPr>
            <a:xfrm flipH="1">
              <a:off x="8564821" y="2675332"/>
              <a:ext cx="1895071" cy="1882417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矩形 133"/>
            <p:cNvSpPr/>
            <p:nvPr/>
          </p:nvSpPr>
          <p:spPr>
            <a:xfrm>
              <a:off x="9662184" y="3344364"/>
              <a:ext cx="13130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0" dirty="0">
                  <a:solidFill>
                    <a:srgbClr val="000000"/>
                  </a:solidFill>
                  <a:latin typeface="Century Gothic"/>
                  <a:ea typeface="微软雅黑" panose="020B0503020204020204" pitchFamily="34" charset="-122"/>
                </a:rPr>
                <a:t>前端改造排期</a:t>
              </a:r>
              <a:endParaRPr lang="zh-CN" altLang="en-US" dirty="0"/>
            </a:p>
          </p:txBody>
        </p:sp>
        <p:cxnSp>
          <p:nvCxnSpPr>
            <p:cNvPr id="138" name="直线箭头连接符 137"/>
            <p:cNvCxnSpPr>
              <a:endCxn id="114" idx="2"/>
            </p:cNvCxnSpPr>
            <p:nvPr/>
          </p:nvCxnSpPr>
          <p:spPr>
            <a:xfrm>
              <a:off x="8564821" y="5146200"/>
              <a:ext cx="1682919" cy="29131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矩形 140"/>
            <p:cNvSpPr/>
            <p:nvPr/>
          </p:nvSpPr>
          <p:spPr>
            <a:xfrm>
              <a:off x="8550897" y="4798603"/>
              <a:ext cx="21279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0" dirty="0">
                  <a:solidFill>
                    <a:srgbClr val="000000"/>
                  </a:solidFill>
                  <a:latin typeface="Century Gothic"/>
                  <a:ea typeface="微软雅黑" panose="020B0503020204020204" pitchFamily="34" charset="-122"/>
                </a:rPr>
                <a:t>增加验证码排期</a:t>
              </a:r>
              <a:endParaRPr lang="zh-CN" altLang="en-US" dirty="0"/>
            </a:p>
          </p:txBody>
        </p:sp>
        <p:grpSp>
          <p:nvGrpSpPr>
            <p:cNvPr id="142" name="组合 160"/>
            <p:cNvGrpSpPr/>
            <p:nvPr/>
          </p:nvGrpSpPr>
          <p:grpSpPr>
            <a:xfrm>
              <a:off x="4933189" y="2280510"/>
              <a:ext cx="1230614" cy="369332"/>
              <a:chOff x="3512407" y="4300811"/>
              <a:chExt cx="1640819" cy="492443"/>
            </a:xfrm>
          </p:grpSpPr>
          <p:sp>
            <p:nvSpPr>
              <p:cNvPr id="143" name="任意多边形 162"/>
              <p:cNvSpPr/>
              <p:nvPr/>
            </p:nvSpPr>
            <p:spPr>
              <a:xfrm flipH="1">
                <a:off x="3512407" y="4353305"/>
                <a:ext cx="1640819" cy="387457"/>
              </a:xfrm>
              <a:custGeom>
                <a:avLst/>
                <a:gdLst>
                  <a:gd name="connsiteX0" fmla="*/ 0 w 1844299"/>
                  <a:gd name="connsiteY0" fmla="*/ 0 h 387457"/>
                  <a:gd name="connsiteX1" fmla="*/ 402956 w 1844299"/>
                  <a:gd name="connsiteY1" fmla="*/ 387457 h 387457"/>
                  <a:gd name="connsiteX2" fmla="*/ 1844299 w 1844299"/>
                  <a:gd name="connsiteY2" fmla="*/ 387457 h 38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4299" h="387457">
                    <a:moveTo>
                      <a:pt x="0" y="0"/>
                    </a:moveTo>
                    <a:lnTo>
                      <a:pt x="402956" y="387457"/>
                    </a:lnTo>
                    <a:lnTo>
                      <a:pt x="1844299" y="387457"/>
                    </a:lnTo>
                  </a:path>
                </a:pathLst>
              </a:custGeom>
              <a:noFill/>
              <a:ln w="222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ysDot"/>
                <a:miter lim="800000"/>
                <a:headEnd type="oval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3738024" y="4300811"/>
                <a:ext cx="117810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会议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X2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5" name="组合 160"/>
            <p:cNvGrpSpPr/>
            <p:nvPr/>
          </p:nvGrpSpPr>
          <p:grpSpPr>
            <a:xfrm>
              <a:off x="8778173" y="2236611"/>
              <a:ext cx="1230614" cy="369332"/>
              <a:chOff x="3512407" y="4300811"/>
              <a:chExt cx="1640819" cy="492443"/>
            </a:xfrm>
          </p:grpSpPr>
          <p:sp>
            <p:nvSpPr>
              <p:cNvPr id="146" name="任意多边形 162"/>
              <p:cNvSpPr/>
              <p:nvPr/>
            </p:nvSpPr>
            <p:spPr>
              <a:xfrm flipH="1">
                <a:off x="3512407" y="4353305"/>
                <a:ext cx="1640819" cy="387457"/>
              </a:xfrm>
              <a:custGeom>
                <a:avLst/>
                <a:gdLst>
                  <a:gd name="connsiteX0" fmla="*/ 0 w 1844299"/>
                  <a:gd name="connsiteY0" fmla="*/ 0 h 387457"/>
                  <a:gd name="connsiteX1" fmla="*/ 402956 w 1844299"/>
                  <a:gd name="connsiteY1" fmla="*/ 387457 h 387457"/>
                  <a:gd name="connsiteX2" fmla="*/ 1844299 w 1844299"/>
                  <a:gd name="connsiteY2" fmla="*/ 387457 h 38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4299" h="387457">
                    <a:moveTo>
                      <a:pt x="0" y="0"/>
                    </a:moveTo>
                    <a:lnTo>
                      <a:pt x="402956" y="387457"/>
                    </a:lnTo>
                    <a:lnTo>
                      <a:pt x="1844299" y="387457"/>
                    </a:lnTo>
                  </a:path>
                </a:pathLst>
              </a:custGeom>
              <a:noFill/>
              <a:ln w="222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ysDot"/>
                <a:miter lim="800000"/>
                <a:headEnd type="oval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3738024" y="4300811"/>
                <a:ext cx="117810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会议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X2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8" name="组合 160"/>
            <p:cNvGrpSpPr/>
            <p:nvPr/>
          </p:nvGrpSpPr>
          <p:grpSpPr>
            <a:xfrm>
              <a:off x="5006409" y="5361275"/>
              <a:ext cx="1230614" cy="369332"/>
              <a:chOff x="3512407" y="4300811"/>
              <a:chExt cx="1640819" cy="492443"/>
            </a:xfrm>
          </p:grpSpPr>
          <p:sp>
            <p:nvSpPr>
              <p:cNvPr id="149" name="任意多边形 162"/>
              <p:cNvSpPr/>
              <p:nvPr/>
            </p:nvSpPr>
            <p:spPr>
              <a:xfrm flipH="1">
                <a:off x="3512407" y="4353305"/>
                <a:ext cx="1640819" cy="387457"/>
              </a:xfrm>
              <a:custGeom>
                <a:avLst/>
                <a:gdLst>
                  <a:gd name="connsiteX0" fmla="*/ 0 w 1844299"/>
                  <a:gd name="connsiteY0" fmla="*/ 0 h 387457"/>
                  <a:gd name="connsiteX1" fmla="*/ 402956 w 1844299"/>
                  <a:gd name="connsiteY1" fmla="*/ 387457 h 387457"/>
                  <a:gd name="connsiteX2" fmla="*/ 1844299 w 1844299"/>
                  <a:gd name="connsiteY2" fmla="*/ 387457 h 38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4299" h="387457">
                    <a:moveTo>
                      <a:pt x="0" y="0"/>
                    </a:moveTo>
                    <a:lnTo>
                      <a:pt x="402956" y="387457"/>
                    </a:lnTo>
                    <a:lnTo>
                      <a:pt x="1844299" y="387457"/>
                    </a:lnTo>
                  </a:path>
                </a:pathLst>
              </a:custGeom>
              <a:noFill/>
              <a:ln w="222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ysDot"/>
                <a:miter lim="800000"/>
                <a:headEnd type="oval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>
                <a:off x="3738024" y="4300811"/>
                <a:ext cx="117810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会议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X2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1" name="组合 160"/>
            <p:cNvGrpSpPr/>
            <p:nvPr/>
          </p:nvGrpSpPr>
          <p:grpSpPr>
            <a:xfrm rot="630416">
              <a:off x="8734344" y="5420089"/>
              <a:ext cx="1230614" cy="369332"/>
              <a:chOff x="3512407" y="4300813"/>
              <a:chExt cx="1640819" cy="492443"/>
            </a:xfrm>
          </p:grpSpPr>
          <p:sp>
            <p:nvSpPr>
              <p:cNvPr id="152" name="任意多边形 162"/>
              <p:cNvSpPr/>
              <p:nvPr/>
            </p:nvSpPr>
            <p:spPr>
              <a:xfrm flipH="1">
                <a:off x="3512407" y="4353305"/>
                <a:ext cx="1640819" cy="387457"/>
              </a:xfrm>
              <a:custGeom>
                <a:avLst/>
                <a:gdLst>
                  <a:gd name="connsiteX0" fmla="*/ 0 w 1844299"/>
                  <a:gd name="connsiteY0" fmla="*/ 0 h 387457"/>
                  <a:gd name="connsiteX1" fmla="*/ 402956 w 1844299"/>
                  <a:gd name="connsiteY1" fmla="*/ 387457 h 387457"/>
                  <a:gd name="connsiteX2" fmla="*/ 1844299 w 1844299"/>
                  <a:gd name="connsiteY2" fmla="*/ 387457 h 38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4299" h="387457">
                    <a:moveTo>
                      <a:pt x="0" y="0"/>
                    </a:moveTo>
                    <a:lnTo>
                      <a:pt x="402956" y="387457"/>
                    </a:lnTo>
                    <a:lnTo>
                      <a:pt x="1844299" y="387457"/>
                    </a:lnTo>
                  </a:path>
                </a:pathLst>
              </a:custGeom>
              <a:noFill/>
              <a:ln w="222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ysDot"/>
                <a:miter lim="800000"/>
                <a:headEnd type="oval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3738024" y="4300813"/>
                <a:ext cx="117810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会议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X3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4" name="组合 160"/>
            <p:cNvGrpSpPr/>
            <p:nvPr/>
          </p:nvGrpSpPr>
          <p:grpSpPr>
            <a:xfrm>
              <a:off x="6817088" y="4091974"/>
              <a:ext cx="1230614" cy="369332"/>
              <a:chOff x="3512407" y="4300811"/>
              <a:chExt cx="1640819" cy="492443"/>
            </a:xfrm>
          </p:grpSpPr>
          <p:sp>
            <p:nvSpPr>
              <p:cNvPr id="155" name="任意多边形 162"/>
              <p:cNvSpPr/>
              <p:nvPr/>
            </p:nvSpPr>
            <p:spPr>
              <a:xfrm flipH="1">
                <a:off x="3512407" y="4353305"/>
                <a:ext cx="1640819" cy="387457"/>
              </a:xfrm>
              <a:custGeom>
                <a:avLst/>
                <a:gdLst>
                  <a:gd name="connsiteX0" fmla="*/ 0 w 1844299"/>
                  <a:gd name="connsiteY0" fmla="*/ 0 h 387457"/>
                  <a:gd name="connsiteX1" fmla="*/ 402956 w 1844299"/>
                  <a:gd name="connsiteY1" fmla="*/ 387457 h 387457"/>
                  <a:gd name="connsiteX2" fmla="*/ 1844299 w 1844299"/>
                  <a:gd name="connsiteY2" fmla="*/ 387457 h 38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4299" h="387457">
                    <a:moveTo>
                      <a:pt x="0" y="0"/>
                    </a:moveTo>
                    <a:lnTo>
                      <a:pt x="402956" y="387457"/>
                    </a:lnTo>
                    <a:lnTo>
                      <a:pt x="1844299" y="387457"/>
                    </a:lnTo>
                  </a:path>
                </a:pathLst>
              </a:custGeom>
              <a:noFill/>
              <a:ln w="222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ysDot"/>
                <a:miter lim="800000"/>
                <a:headEnd type="oval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6" name="文本框 155"/>
              <p:cNvSpPr txBox="1"/>
              <p:nvPr/>
            </p:nvSpPr>
            <p:spPr>
              <a:xfrm>
                <a:off x="3738024" y="4300811"/>
                <a:ext cx="93230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评审 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7" name="组合 160"/>
            <p:cNvGrpSpPr/>
            <p:nvPr/>
          </p:nvGrpSpPr>
          <p:grpSpPr>
            <a:xfrm rot="18844951">
              <a:off x="8694984" y="3252685"/>
              <a:ext cx="1230614" cy="369332"/>
              <a:chOff x="3512407" y="4300811"/>
              <a:chExt cx="1640819" cy="492443"/>
            </a:xfrm>
          </p:grpSpPr>
          <p:sp>
            <p:nvSpPr>
              <p:cNvPr id="158" name="任意多边形 162"/>
              <p:cNvSpPr/>
              <p:nvPr/>
            </p:nvSpPr>
            <p:spPr>
              <a:xfrm flipH="1">
                <a:off x="3512407" y="4353305"/>
                <a:ext cx="1640819" cy="387457"/>
              </a:xfrm>
              <a:custGeom>
                <a:avLst/>
                <a:gdLst>
                  <a:gd name="connsiteX0" fmla="*/ 0 w 1844299"/>
                  <a:gd name="connsiteY0" fmla="*/ 0 h 387457"/>
                  <a:gd name="connsiteX1" fmla="*/ 402956 w 1844299"/>
                  <a:gd name="connsiteY1" fmla="*/ 387457 h 387457"/>
                  <a:gd name="connsiteX2" fmla="*/ 1844299 w 1844299"/>
                  <a:gd name="connsiteY2" fmla="*/ 387457 h 38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4299" h="387457">
                    <a:moveTo>
                      <a:pt x="0" y="0"/>
                    </a:moveTo>
                    <a:lnTo>
                      <a:pt x="402956" y="387457"/>
                    </a:lnTo>
                    <a:lnTo>
                      <a:pt x="1844299" y="387457"/>
                    </a:lnTo>
                  </a:path>
                </a:pathLst>
              </a:custGeom>
              <a:noFill/>
              <a:ln w="222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ysDot"/>
                <a:miter lim="800000"/>
                <a:headEnd type="oval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9" name="文本框 158"/>
              <p:cNvSpPr txBox="1"/>
              <p:nvPr/>
            </p:nvSpPr>
            <p:spPr>
              <a:xfrm>
                <a:off x="3738023" y="4300811"/>
                <a:ext cx="117810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会议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X3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62" name="直线箭头连接符 161"/>
            <p:cNvCxnSpPr>
              <a:stCxn id="82" idx="4"/>
              <a:endCxn id="87" idx="0"/>
            </p:cNvCxnSpPr>
            <p:nvPr/>
          </p:nvCxnSpPr>
          <p:spPr>
            <a:xfrm>
              <a:off x="4205144" y="2960053"/>
              <a:ext cx="0" cy="177071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矩形 164"/>
            <p:cNvSpPr/>
            <p:nvPr/>
          </p:nvSpPr>
          <p:spPr>
            <a:xfrm>
              <a:off x="4249770" y="3262527"/>
              <a:ext cx="145761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数据打通排期</a:t>
              </a:r>
            </a:p>
          </p:txBody>
        </p:sp>
        <p:grpSp>
          <p:nvGrpSpPr>
            <p:cNvPr id="166" name="组合 160"/>
            <p:cNvGrpSpPr/>
            <p:nvPr/>
          </p:nvGrpSpPr>
          <p:grpSpPr>
            <a:xfrm rot="16200000">
              <a:off x="3269814" y="3544802"/>
              <a:ext cx="1230614" cy="415498"/>
              <a:chOff x="3512407" y="4214889"/>
              <a:chExt cx="1640819" cy="553998"/>
            </a:xfrm>
          </p:grpSpPr>
          <p:sp>
            <p:nvSpPr>
              <p:cNvPr id="167" name="任意多边形 162"/>
              <p:cNvSpPr/>
              <p:nvPr/>
            </p:nvSpPr>
            <p:spPr>
              <a:xfrm flipH="1">
                <a:off x="3512407" y="4353305"/>
                <a:ext cx="1640819" cy="387457"/>
              </a:xfrm>
              <a:custGeom>
                <a:avLst/>
                <a:gdLst>
                  <a:gd name="connsiteX0" fmla="*/ 0 w 1844299"/>
                  <a:gd name="connsiteY0" fmla="*/ 0 h 387457"/>
                  <a:gd name="connsiteX1" fmla="*/ 402956 w 1844299"/>
                  <a:gd name="connsiteY1" fmla="*/ 387457 h 387457"/>
                  <a:gd name="connsiteX2" fmla="*/ 1844299 w 1844299"/>
                  <a:gd name="connsiteY2" fmla="*/ 387457 h 38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4299" h="387457">
                    <a:moveTo>
                      <a:pt x="0" y="0"/>
                    </a:moveTo>
                    <a:lnTo>
                      <a:pt x="402956" y="387457"/>
                    </a:lnTo>
                    <a:lnTo>
                      <a:pt x="1844299" y="387457"/>
                    </a:lnTo>
                  </a:path>
                </a:pathLst>
              </a:custGeom>
              <a:noFill/>
              <a:ln w="222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ysDot"/>
                <a:miter lim="800000"/>
                <a:headEnd type="oval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8" name="文本框 167"/>
              <p:cNvSpPr txBox="1"/>
              <p:nvPr/>
            </p:nvSpPr>
            <p:spPr>
              <a:xfrm rot="5400000">
                <a:off x="3842010" y="4061000"/>
                <a:ext cx="553998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会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endParaRPr>
              </a:p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议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8004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 rot="10800000">
            <a:off x="-3431709" y="-5417"/>
            <a:ext cx="6863417" cy="6863417"/>
          </a:xfrm>
          <a:prstGeom prst="pie">
            <a:avLst>
              <a:gd name="adj1" fmla="val 5347296"/>
              <a:gd name="adj2" fmla="val 16200000"/>
            </a:avLst>
          </a:prstGeom>
        </p:spPr>
      </p:pic>
      <p:sp>
        <p:nvSpPr>
          <p:cNvPr id="21" name="椭圆 20"/>
          <p:cNvSpPr/>
          <p:nvPr/>
        </p:nvSpPr>
        <p:spPr>
          <a:xfrm>
            <a:off x="-2370371" y="1094870"/>
            <a:ext cx="4662487" cy="46624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36864" y="1316176"/>
            <a:ext cx="7016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传统的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</a:p>
        </p:txBody>
      </p:sp>
      <p:sp>
        <p:nvSpPr>
          <p:cNvPr id="161" name="矩形 160"/>
          <p:cNvSpPr/>
          <p:nvPr/>
        </p:nvSpPr>
        <p:spPr>
          <a:xfrm>
            <a:off x="4468446" y="290479"/>
            <a:ext cx="2326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结果经常是</a:t>
            </a:r>
            <a:r>
              <a:rPr lang="mr-IN" altLang="zh-CN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123" y="1351088"/>
            <a:ext cx="5695462" cy="3542577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4282706" y="5157437"/>
            <a:ext cx="2031325" cy="1700563"/>
            <a:chOff x="4493048" y="5161413"/>
            <a:chExt cx="2031325" cy="17005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3048" y="5161413"/>
              <a:ext cx="1872762" cy="1362009"/>
            </a:xfrm>
            <a:prstGeom prst="rect">
              <a:avLst/>
            </a:prstGeom>
          </p:spPr>
        </p:pic>
        <p:sp>
          <p:nvSpPr>
            <p:cNvPr id="59" name="矩形 58"/>
            <p:cNvSpPr/>
            <p:nvPr/>
          </p:nvSpPr>
          <p:spPr>
            <a:xfrm>
              <a:off x="4493048" y="6523422"/>
              <a:ext cx="20313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传说中的业务需求方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8209422" y="5515360"/>
            <a:ext cx="3697958" cy="1342640"/>
            <a:chOff x="8213486" y="5497775"/>
            <a:chExt cx="3697958" cy="134264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486" y="5497775"/>
              <a:ext cx="1257095" cy="1038470"/>
            </a:xfrm>
            <a:prstGeom prst="rect">
              <a:avLst/>
            </a:prstGeom>
          </p:spPr>
        </p:pic>
        <p:sp>
          <p:nvSpPr>
            <p:cNvPr id="60" name="矩形 59"/>
            <p:cNvSpPr/>
            <p:nvPr/>
          </p:nvSpPr>
          <p:spPr>
            <a:xfrm>
              <a:off x="9261945" y="6501861"/>
              <a:ext cx="16209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各团队研发同学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0508" y="5503323"/>
              <a:ext cx="1257095" cy="1038470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54349" y="5497775"/>
              <a:ext cx="1257095" cy="1038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1280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自定义设计方案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546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1066</Words>
  <Application>Microsoft Office PowerPoint</Application>
  <PresentationFormat>自定义</PresentationFormat>
  <Paragraphs>205</Paragraphs>
  <Slides>22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root</cp:lastModifiedBy>
  <cp:revision>388</cp:revision>
  <dcterms:created xsi:type="dcterms:W3CDTF">2015-07-30T03:49:32Z</dcterms:created>
  <dcterms:modified xsi:type="dcterms:W3CDTF">2018-12-09T12:22:25Z</dcterms:modified>
</cp:coreProperties>
</file>